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tif" ContentType="image/tiff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62"/>
  </p:notesMasterIdLst>
  <p:handoutMasterIdLst>
    <p:handoutMasterId r:id="rId63"/>
  </p:handoutMasterIdLst>
  <p:sldIdLst>
    <p:sldId id="304" r:id="rId5"/>
    <p:sldId id="303" r:id="rId6"/>
    <p:sldId id="258" r:id="rId7"/>
    <p:sldId id="305" r:id="rId8"/>
    <p:sldId id="306" r:id="rId9"/>
    <p:sldId id="307" r:id="rId10"/>
    <p:sldId id="308" r:id="rId11"/>
    <p:sldId id="433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296" r:id="rId23"/>
    <p:sldId id="302" r:id="rId24"/>
    <p:sldId id="436" r:id="rId25"/>
    <p:sldId id="437" r:id="rId26"/>
    <p:sldId id="438" r:id="rId27"/>
    <p:sldId id="439" r:id="rId28"/>
    <p:sldId id="440" r:id="rId29"/>
    <p:sldId id="441" r:id="rId30"/>
    <p:sldId id="442" r:id="rId31"/>
    <p:sldId id="443" r:id="rId32"/>
    <p:sldId id="444" r:id="rId33"/>
    <p:sldId id="445" r:id="rId34"/>
    <p:sldId id="432" r:id="rId35"/>
    <p:sldId id="428" r:id="rId36"/>
    <p:sldId id="429" r:id="rId37"/>
    <p:sldId id="430" r:id="rId38"/>
    <p:sldId id="353" r:id="rId39"/>
    <p:sldId id="431" r:id="rId40"/>
    <p:sldId id="379" r:id="rId41"/>
    <p:sldId id="382" r:id="rId42"/>
    <p:sldId id="383" r:id="rId43"/>
    <p:sldId id="384" r:id="rId44"/>
    <p:sldId id="385" r:id="rId45"/>
    <p:sldId id="386" r:id="rId46"/>
    <p:sldId id="387" r:id="rId47"/>
    <p:sldId id="393" r:id="rId48"/>
    <p:sldId id="394" r:id="rId49"/>
    <p:sldId id="415" r:id="rId50"/>
    <p:sldId id="416" r:id="rId51"/>
    <p:sldId id="417" r:id="rId52"/>
    <p:sldId id="418" r:id="rId53"/>
    <p:sldId id="419" r:id="rId54"/>
    <p:sldId id="420" r:id="rId55"/>
    <p:sldId id="421" r:id="rId56"/>
    <p:sldId id="422" r:id="rId57"/>
    <p:sldId id="423" r:id="rId58"/>
    <p:sldId id="424" r:id="rId59"/>
    <p:sldId id="434" r:id="rId60"/>
    <p:sldId id="435" r:id="rId61"/>
  </p:sldIdLst>
  <p:sldSz cx="9144000" cy="5143500" type="screen16x9"/>
  <p:notesSz cx="7099300" cy="10234613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810" autoAdjust="0"/>
    <p:restoredTop sz="96296"/>
  </p:normalViewPr>
  <p:slideViewPr>
    <p:cSldViewPr snapToGrid="0" snapToObjects="1" showGuides="1">
      <p:cViewPr varScale="1">
        <p:scale>
          <a:sx n="136" d="100"/>
          <a:sy n="136" d="100"/>
        </p:scale>
        <p:origin x="138" y="53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150" d="100"/>
          <a:sy n="150" d="100"/>
        </p:scale>
        <p:origin x="608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image" Target="../media/image30.wmf"/><Relationship Id="rId7" Type="http://schemas.openxmlformats.org/officeDocument/2006/relationships/image" Target="../media/image34.wmf"/><Relationship Id="rId12" Type="http://schemas.openxmlformats.org/officeDocument/2006/relationships/image" Target="../media/image39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6" Type="http://schemas.openxmlformats.org/officeDocument/2006/relationships/image" Target="../media/image33.wmf"/><Relationship Id="rId11" Type="http://schemas.openxmlformats.org/officeDocument/2006/relationships/image" Target="../media/image38.wmf"/><Relationship Id="rId5" Type="http://schemas.openxmlformats.org/officeDocument/2006/relationships/image" Target="../media/image32.wmf"/><Relationship Id="rId10" Type="http://schemas.openxmlformats.org/officeDocument/2006/relationships/image" Target="../media/image37.wmf"/><Relationship Id="rId4" Type="http://schemas.openxmlformats.org/officeDocument/2006/relationships/image" Target="../media/image31.wmf"/><Relationship Id="rId9" Type="http://schemas.openxmlformats.org/officeDocument/2006/relationships/image" Target="../media/image3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6" Type="http://schemas.openxmlformats.org/officeDocument/2006/relationships/image" Target="../media/image45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5279B33-A94D-4C8C-88C2-619932967EF3}" type="datetimeFigureOut">
              <a:rPr lang="fr-CH" smtClean="0">
                <a:latin typeface="Arial" panose="020B0604020202020204" pitchFamily="34" charset="0"/>
              </a:rPr>
              <a:t>26.04.2022</a:t>
            </a:fld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‹#›</a:t>
            </a:fld>
            <a:endParaRPr lang="fr-C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F8103E42-5239-1A40-AD33-3EE7E9DDF5FD}" type="datetimeFigureOut">
              <a:rPr lang="fr-FR" smtClean="0"/>
              <a:pPr/>
              <a:t>26/04/2022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2820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133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0446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2892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4329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xmlns="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 dirty="0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xmlns="" id="{01960462-6F28-0740-916D-499D3BEDB2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fr-FR" dirty="0"/>
              <a:t>Modifier les styles du texte du masque
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xmlns="" id="{1E187583-F16A-6F41-8B68-000F9C9C20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549" y="4440264"/>
            <a:ext cx="929821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xmlns="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xmlns="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EF2CF12-7449-094F-BA00-BEEDCE8687B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9232E52-C671-374A-A92C-98890E50D8F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88E2BE7-D34B-DB41-B084-A0EF4576DC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xmlns="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59A9AAA-F8A3-AA4A-BD2F-2CE92FE0A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D9EA522-AF36-7149-8F94-3A140E353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928B184-A76B-8742-A352-107129860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xmlns="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E822080-64A4-424F-89B0-9DA7D82BD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CA1C48D5-3EB3-7847-8AA2-4C4841C9B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5A23145-C1B0-0B43-A02F-11B025D45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xmlns="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DF92B47A-0D01-CC4B-B82F-D6FE18E4B1C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FFE39115-0088-BD44-873A-482D538409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233FA16E-88C5-5247-B5DC-469FB14357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xmlns="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D158D12F-3C22-2843-8205-5949665C3FB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EF53D8D-A086-4643-9DD8-1B49BF1A5B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222D72-7E8B-F642-8876-30F1334B64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xmlns="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xmlns="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0F9DA3A-E6BB-8E41-9A08-24E28C1141F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544E873-0D7C-634D-B8AA-47B17B05B40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5A9ECED-E4A2-8A45-B0EE-95A17FFB313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5326C54-86D0-3849-9095-9B3A6BC13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1FC3257-CC2A-8F44-8B80-2163824E0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3296B5D-7CA9-874E-BF92-54583F2A7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d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04875" y="997178"/>
            <a:ext cx="7726363" cy="374003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Aft>
                <a:spcPts val="3000"/>
              </a:spcAft>
              <a:buClr>
                <a:schemeClr val="accent1"/>
              </a:buClr>
              <a:buNone/>
              <a:defRPr lang="fr-FR" sz="1600" b="1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  <a:p>
            <a:pPr lvl="0"/>
            <a:endParaRPr lang="fr-FR" dirty="0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xmlns="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7015806" cy="866146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xmlns="" id="{A2602EED-C0DC-B046-8AF4-D084C362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xmlns="" id="{74E50644-1A1B-534B-BB1C-37C908D39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xmlns="" id="{7C0949F6-BB65-4D4F-B214-E9BE53D46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B77FE15-EA61-B447-91B4-3AD8A39EB4F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04875" y="1534733"/>
            <a:ext cx="7726363" cy="2755113"/>
          </a:xfrm>
        </p:spPr>
        <p:txBody>
          <a:bodyPr>
            <a:normAutofit/>
          </a:bodyPr>
          <a:lstStyle>
            <a:lvl1pPr marL="185738" indent="-185738" algn="l" defTabSz="685800" rtl="0" eaLnBrk="1" latinLnBrk="0" hangingPunct="1">
              <a:lnSpc>
                <a:spcPct val="90000"/>
              </a:lnSpc>
              <a:spcAft>
                <a:spcPts val="0"/>
              </a:spcAft>
              <a:buClr>
                <a:schemeClr val="accent1"/>
              </a:buClr>
              <a:buFont typeface="Wingdings" pitchFamily="2" charset="2"/>
              <a:buChar char="§"/>
              <a:tabLst/>
              <a:defRPr lang="fr-FR" sz="14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  <a:p>
            <a:pPr lvl="0"/>
            <a:endParaRPr lang="fr-FR" dirty="0"/>
          </a:p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912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CH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‹#›</a:t>
            </a:fld>
            <a:endParaRPr lang="fr-CH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9</a:t>
            </a:r>
          </a:p>
        </p:txBody>
      </p:sp>
    </p:spTree>
    <p:extLst>
      <p:ext uri="{BB962C8B-B14F-4D97-AF65-F5344CB8AC3E}">
        <p14:creationId xmlns:p14="http://schemas.microsoft.com/office/powerpoint/2010/main" val="210383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xmlns="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62853BE-4527-FF41-B8AA-81CAA10A91B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83C0BA6-8EB1-1245-85DD-FFCA342F94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5FD5746C-EF8C-1C4C-BA13-2341885F3E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xmlns="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634E95B-B5BD-6140-A563-3E4833D4EF3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2D617C-7DE0-324F-A1C9-655CC01BBA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673A75C-58A0-6442-9F43-77652CE671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xmlns="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C468F0F-C715-2A42-BC03-AC6E23E837F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E3747BB-1490-4D47-9C0A-2817A769BB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D9F346A-6DA0-7C47-B494-5B9F9897F5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indent="-171450" algn="l" defTabSz="685800" rtl="0" eaLnBrk="1" latinLnBrk="0" hangingPunct="1">
              <a:lnSpc>
                <a:spcPct val="90000"/>
              </a:lnSpc>
              <a:buClr>
                <a:schemeClr val="accent1"/>
              </a:buClr>
              <a:defRPr lang="fr-FR" sz="1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xmlns="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xmlns="" id="{936A9CD1-E976-3D49-9F41-20DE3DA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xmlns="" id="{FC59C748-FE0B-C44C-8D89-78B7D1499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F1D76F70-02E2-8D40-B3ED-F034B2F30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E60F0A8-4835-9642-8B6E-E1C1705C3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4F3E545-BB52-8248-B502-677FE3BA1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5DFCD22-AB33-8446-8402-209F47D1E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27914DB9-2593-E048-BC5B-EE9EB32D365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04875" y="131032"/>
            <a:ext cx="1605850" cy="1070148"/>
            <a:chOff x="2621280" y="2129028"/>
            <a:chExt cx="3901440" cy="2599944"/>
          </a:xfrm>
        </p:grpSpPr>
        <p:pic>
          <p:nvPicPr>
            <p:cNvPr id="7" name="Picture 3" descr="C:\Users\kbeyer\AppData\Local\Microsoft\Windows\Temporary Internet Files\Content.IE5\VVE2OOR2\MP900406696[1].jpg">
              <a:extLst>
                <a:ext uri="{FF2B5EF4-FFF2-40B4-BE49-F238E27FC236}">
                  <a16:creationId xmlns:a16="http://schemas.microsoft.com/office/drawing/2014/main" xmlns="" id="{EB888875-1F4F-C643-B764-2B8D1825D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1280" y="2129028"/>
              <a:ext cx="3901440" cy="2599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Users\kbeyer\AppData\Local\Microsoft\Windows\Temporary Internet Files\Content.IE5\1VKYLDUX\MC900078622[1].wmf">
              <a:extLst>
                <a:ext uri="{FF2B5EF4-FFF2-40B4-BE49-F238E27FC236}">
                  <a16:creationId xmlns:a16="http://schemas.microsoft.com/office/drawing/2014/main" xmlns="" id="{2FEA289D-CE3E-B247-BECB-1B33C14D08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4355" y="2731103"/>
              <a:ext cx="928688" cy="1997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2B532DE7-1280-6F49-9CA7-AB08CF0A47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4875" y="1299870"/>
            <a:ext cx="7726363" cy="444263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buClr>
                <a:schemeClr val="accent1"/>
              </a:buClr>
              <a:buNone/>
              <a:defRPr lang="fr-FR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156E760-DFAB-2F4E-9B96-2304C2FBDE21}"/>
              </a:ext>
            </a:extLst>
          </p:cNvPr>
          <p:cNvSpPr txBox="1"/>
          <p:nvPr userDrawn="1"/>
        </p:nvSpPr>
        <p:spPr>
          <a:xfrm>
            <a:off x="2606040" y="38046"/>
            <a:ext cx="3909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</a:lstStyle>
          <a:p>
            <a:pPr lvl="0"/>
            <a:r>
              <a:rPr lang="fr-FR" sz="3200" b="1" i="0" kern="1000" spc="-70" baseline="0" dirty="0">
                <a:solidFill>
                  <a:schemeClr val="tx1"/>
                </a:solidFill>
                <a:latin typeface="Franklin Gothic Demi Cond" panose="020B0706030402020204" pitchFamily="34" charset="0"/>
                <a:cs typeface="Arial" panose="020B0604020202020204" pitchFamily="34" charset="0"/>
              </a:rPr>
              <a:t>A votre tour!</a:t>
            </a:r>
          </a:p>
        </p:txBody>
      </p:sp>
    </p:spTree>
    <p:extLst>
      <p:ext uri="{BB962C8B-B14F-4D97-AF65-F5344CB8AC3E}">
        <p14:creationId xmlns:p14="http://schemas.microsoft.com/office/powerpoint/2010/main" val="121626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xmlns="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xmlns="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470314" cy="107275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8A2FD65-146A-1241-8166-35318110FB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91355A6-042E-F64E-B2F1-11045B9355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68AF060-D4EF-1A48-BBFA-F6A0042FA9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xmlns="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xmlns="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DC1DA928-9595-FE43-A69C-2B6E9CA4B8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2B17031-289F-1A44-94CB-A1FF67AB7A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8843490-1B43-8445-AE7C-8318FEE0A7A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xmlns="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xmlns="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4D871AA-7E30-5642-9BC8-B214089263D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7A52BD5-2652-3343-A5E2-625087579C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4BFE8F7-6086-A647-908D-21BD7C262D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7015806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84" r:id="rId6"/>
    <p:sldLayoutId id="2147483674" r:id="rId7"/>
    <p:sldLayoutId id="2147483675" r:id="rId8"/>
    <p:sldLayoutId id="2147483682" r:id="rId9"/>
    <p:sldLayoutId id="2147483676" r:id="rId10"/>
    <p:sldLayoutId id="2147483664" r:id="rId11"/>
    <p:sldLayoutId id="2147483666" r:id="rId12"/>
    <p:sldLayoutId id="2147483677" r:id="rId13"/>
    <p:sldLayoutId id="2147483678" r:id="rId14"/>
    <p:sldLayoutId id="2147483679" r:id="rId15"/>
    <p:sldLayoutId id="2147483667" r:id="rId16"/>
    <p:sldLayoutId id="2147483683" r:id="rId17"/>
    <p:sldLayoutId id="2147483685" r:id="rId18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90000"/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Stuttgarter_Fernsehturm6.jpg" TargetMode="External"/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hyperlink" Target="https://creativecommons.org/publicdomain/zero/1.0/" TargetMode="External"/><Relationship Id="rId2" Type="http://schemas.openxmlformats.org/officeDocument/2006/relationships/hyperlink" Target="https://commons.wikimedia.org/wiki/File:Rainbow_Bridge_Niagara_Falls_2.jpg" TargetMode="Externa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www.google.com/url?sa=i&amp;url=https://snappygoat.com/s/?q%3Dbestof:san%2Bfrancisco%2Bnight%2Bcity%2Bat%2Bnight%2Bbay&amp;psig=AOvVaw1vKytIAypsfiq-tCkcabsq&amp;ust=1613663792722000&amp;source=images&amp;cd=vfe&amp;ved=0CAMQjB1qFwoTCIDy6J2k8e4CFQAAAAAdAAAAABAD" TargetMode="External"/><Relationship Id="rId5" Type="http://schemas.openxmlformats.org/officeDocument/2006/relationships/hyperlink" Target="https://creativecommons.org/licenses/by-sa/4.0/deed.en" TargetMode="External"/><Relationship Id="rId4" Type="http://schemas.openxmlformats.org/officeDocument/2006/relationships/hyperlink" Target="https://commons.wikimedia.org/wiki/File:Man-scratching-head.gif" TargetMode="External"/><Relationship Id="rId9" Type="http://schemas.openxmlformats.org/officeDocument/2006/relationships/hyperlink" Target="http://artlibre.org/licence/lal/en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35.wmf"/><Relationship Id="rId26" Type="http://schemas.openxmlformats.org/officeDocument/2006/relationships/image" Target="../media/image39.wmf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0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32.wmf"/><Relationship Id="rId17" Type="http://schemas.openxmlformats.org/officeDocument/2006/relationships/oleObject" Target="../embeddings/oleObject8.bin"/><Relationship Id="rId25" Type="http://schemas.openxmlformats.org/officeDocument/2006/relationships/oleObject" Target="../embeddings/oleObject12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34.wmf"/><Relationship Id="rId20" Type="http://schemas.openxmlformats.org/officeDocument/2006/relationships/image" Target="../media/image36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wmf"/><Relationship Id="rId11" Type="http://schemas.openxmlformats.org/officeDocument/2006/relationships/oleObject" Target="../embeddings/oleObject5.bin"/><Relationship Id="rId24" Type="http://schemas.openxmlformats.org/officeDocument/2006/relationships/image" Target="../media/image38.wmf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23" Type="http://schemas.openxmlformats.org/officeDocument/2006/relationships/oleObject" Target="../embeddings/oleObject11.bin"/><Relationship Id="rId10" Type="http://schemas.openxmlformats.org/officeDocument/2006/relationships/image" Target="../media/image31.wmf"/><Relationship Id="rId19" Type="http://schemas.openxmlformats.org/officeDocument/2006/relationships/oleObject" Target="../embeddings/oleObject9.bin"/><Relationship Id="rId4" Type="http://schemas.openxmlformats.org/officeDocument/2006/relationships/image" Target="../media/image28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33.wmf"/><Relationship Id="rId22" Type="http://schemas.openxmlformats.org/officeDocument/2006/relationships/image" Target="../media/image37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13" Type="http://schemas.openxmlformats.org/officeDocument/2006/relationships/oleObject" Target="../embeddings/oleObject18.bin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12" Type="http://schemas.openxmlformats.org/officeDocument/2006/relationships/image" Target="../media/image44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1.w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43.wmf"/><Relationship Id="rId4" Type="http://schemas.openxmlformats.org/officeDocument/2006/relationships/image" Target="../media/image40.wmf"/><Relationship Id="rId9" Type="http://schemas.openxmlformats.org/officeDocument/2006/relationships/oleObject" Target="../embeddings/oleObject16.bin"/><Relationship Id="rId14" Type="http://schemas.openxmlformats.org/officeDocument/2006/relationships/image" Target="../media/image45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Résultat de recherche d'images pour &quot;niagara falls bridge&quot;">
            <a:extLst>
              <a:ext uri="{FF2B5EF4-FFF2-40B4-BE49-F238E27FC236}">
                <a16:creationId xmlns:a16="http://schemas.microsoft.com/office/drawing/2014/main" xmlns="" id="{C9DF8B7C-FE09-534E-AB57-5634459B1E0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5" b="3675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18E6C141-7023-084C-BDA3-C0E1688CE7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CH" dirty="0"/>
              <a:t>Dimensionnement, déformée et poutres cantilever</a:t>
            </a:r>
            <a:endParaRPr lang="fr-FR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xmlns="" id="{FB04C82C-A995-D84A-BA5C-B4EF9B7D67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Statique 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5C5DBDB-BBC0-AF45-818B-563ACAC39F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endParaRPr lang="fr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6AD647E-E967-0F4C-8A19-4F520367FC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err="1"/>
              <a:t>Earthquake</a:t>
            </a:r>
            <a:r>
              <a:rPr lang="fr-FR" dirty="0"/>
              <a:t> Engineering and Structural Dynamics </a:t>
            </a:r>
            <a:r>
              <a:rPr lang="fr-FR" dirty="0" err="1"/>
              <a:t>Laboratory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714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768B5607-52FA-B64B-AAE0-7734F33D71F8}"/>
              </a:ext>
            </a:extLst>
          </p:cNvPr>
          <p:cNvCxnSpPr>
            <a:cxnSpLocks/>
          </p:cNvCxnSpPr>
          <p:nvPr/>
        </p:nvCxnSpPr>
        <p:spPr>
          <a:xfrm>
            <a:off x="2263752" y="1460316"/>
            <a:ext cx="0" cy="344442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B688845D-878D-3B42-AEB8-39582F7A26E9}"/>
              </a:ext>
            </a:extLst>
          </p:cNvPr>
          <p:cNvCxnSpPr>
            <a:cxnSpLocks/>
          </p:cNvCxnSpPr>
          <p:nvPr/>
        </p:nvCxnSpPr>
        <p:spPr>
          <a:xfrm>
            <a:off x="2998538" y="1460316"/>
            <a:ext cx="0" cy="344442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75613BE9-482A-DA48-BBCF-8BF8FACAE579}"/>
              </a:ext>
            </a:extLst>
          </p:cNvPr>
          <p:cNvCxnSpPr>
            <a:cxnSpLocks/>
          </p:cNvCxnSpPr>
          <p:nvPr/>
        </p:nvCxnSpPr>
        <p:spPr>
          <a:xfrm>
            <a:off x="4402795" y="1460316"/>
            <a:ext cx="0" cy="344442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DB95F524-1B14-BC4E-ABCF-47E2D8AB038F}"/>
              </a:ext>
            </a:extLst>
          </p:cNvPr>
          <p:cNvCxnSpPr>
            <a:cxnSpLocks/>
          </p:cNvCxnSpPr>
          <p:nvPr/>
        </p:nvCxnSpPr>
        <p:spPr>
          <a:xfrm>
            <a:off x="3749652" y="1460316"/>
            <a:ext cx="0" cy="344442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316339A3-C7EC-1049-A5C8-78EA1E963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Exemple 1: Poutre cantilever avec une charge concentrée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F5C4C66-E8DE-A64B-BFD7-B1AD65435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456264D-F596-2841-8B47-02E776E34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115730B-B25B-CE4D-831B-DEE7EBF8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</a:t>
            </a:fld>
            <a:endParaRPr lang="fr-FR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9648644A-FD48-E34B-89AF-A138F217144E}"/>
              </a:ext>
            </a:extLst>
          </p:cNvPr>
          <p:cNvGrpSpPr/>
          <p:nvPr/>
        </p:nvGrpSpPr>
        <p:grpSpPr>
          <a:xfrm>
            <a:off x="2218210" y="1067280"/>
            <a:ext cx="2350001" cy="1072751"/>
            <a:chOff x="1331640" y="1268760"/>
            <a:chExt cx="4032448" cy="184077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7E525BAC-BDC9-514D-A480-EB5F833DAE47}"/>
                </a:ext>
              </a:extLst>
            </p:cNvPr>
            <p:cNvCxnSpPr/>
            <p:nvPr/>
          </p:nvCxnSpPr>
          <p:spPr>
            <a:xfrm>
              <a:off x="1389903" y="1494309"/>
              <a:ext cx="0" cy="86720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A20D9A14-B3A1-F34F-B6B7-E9E63B7F1EF8}"/>
                </a:ext>
              </a:extLst>
            </p:cNvPr>
            <p:cNvSpPr/>
            <p:nvPr/>
          </p:nvSpPr>
          <p:spPr>
            <a:xfrm>
              <a:off x="1434546" y="1943184"/>
              <a:ext cx="1182521" cy="446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EE42D31F-7389-A64C-B56F-43F35273CCA7}"/>
                </a:ext>
              </a:extLst>
            </p:cNvPr>
            <p:cNvCxnSpPr/>
            <p:nvPr/>
          </p:nvCxnSpPr>
          <p:spPr>
            <a:xfrm rot="5400000">
              <a:off x="1358169" y="2678543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823E9278-76CF-8149-B966-6AAB1B331656}"/>
                </a:ext>
              </a:extLst>
            </p:cNvPr>
            <p:cNvCxnSpPr/>
            <p:nvPr/>
          </p:nvCxnSpPr>
          <p:spPr>
            <a:xfrm rot="5400000" flipH="1" flipV="1">
              <a:off x="1358169" y="2591629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07A3E4E7-8207-B04E-B3A8-D67194570A77}"/>
                </a:ext>
              </a:extLst>
            </p:cNvPr>
            <p:cNvSpPr txBox="1"/>
            <p:nvPr/>
          </p:nvSpPr>
          <p:spPr>
            <a:xfrm>
              <a:off x="1863448" y="2658434"/>
              <a:ext cx="396278" cy="451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63646035-7728-164D-A616-1D6FFD6AD73D}"/>
                </a:ext>
              </a:extLst>
            </p:cNvPr>
            <p:cNvCxnSpPr/>
            <p:nvPr/>
          </p:nvCxnSpPr>
          <p:spPr>
            <a:xfrm rot="5400000">
              <a:off x="3861384" y="2677847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52F31F01-2EDE-B54A-85C0-DE92DA8904F7}"/>
                </a:ext>
              </a:extLst>
            </p:cNvPr>
            <p:cNvCxnSpPr/>
            <p:nvPr/>
          </p:nvCxnSpPr>
          <p:spPr>
            <a:xfrm rot="5400000" flipH="1" flipV="1">
              <a:off x="3861384" y="2590933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BD723C75-6134-5542-992B-DFDE8A583A52}"/>
                </a:ext>
              </a:extLst>
            </p:cNvPr>
            <p:cNvCxnSpPr/>
            <p:nvPr/>
          </p:nvCxnSpPr>
          <p:spPr>
            <a:xfrm flipV="1">
              <a:off x="1331640" y="2658434"/>
              <a:ext cx="3893392" cy="201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A0B27913-1194-A445-8823-5D6D11EF808D}"/>
                </a:ext>
              </a:extLst>
            </p:cNvPr>
            <p:cNvSpPr txBox="1"/>
            <p:nvPr/>
          </p:nvSpPr>
          <p:spPr>
            <a:xfrm>
              <a:off x="3587814" y="1268760"/>
              <a:ext cx="396278" cy="451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P</a:t>
              </a:r>
              <a:endParaRPr lang="de-DE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xmlns="" id="{4F780810-2288-2B44-91A2-F8225C97172B}"/>
                </a:ext>
              </a:extLst>
            </p:cNvPr>
            <p:cNvCxnSpPr/>
            <p:nvPr/>
          </p:nvCxnSpPr>
          <p:spPr>
            <a:xfrm>
              <a:off x="3949604" y="1427214"/>
              <a:ext cx="0" cy="494679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20A8175F-2D45-9A4F-B174-EEC087990A5A}"/>
                </a:ext>
              </a:extLst>
            </p:cNvPr>
            <p:cNvSpPr/>
            <p:nvPr/>
          </p:nvSpPr>
          <p:spPr>
            <a:xfrm>
              <a:off x="2635101" y="1921893"/>
              <a:ext cx="86910" cy="8725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F54BED08-D3D6-E840-A335-3E0F3DB6FD63}"/>
                </a:ext>
              </a:extLst>
            </p:cNvPr>
            <p:cNvSpPr/>
            <p:nvPr/>
          </p:nvSpPr>
          <p:spPr>
            <a:xfrm>
              <a:off x="2722012" y="1943184"/>
              <a:ext cx="2363964" cy="446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Isosceles Triangle 81">
              <a:extLst>
                <a:ext uri="{FF2B5EF4-FFF2-40B4-BE49-F238E27FC236}">
                  <a16:creationId xmlns:a16="http://schemas.microsoft.com/office/drawing/2014/main" xmlns="" id="{520F52F9-196F-C54C-B678-7F462BB0C585}"/>
                </a:ext>
              </a:extLst>
            </p:cNvPr>
            <p:cNvSpPr/>
            <p:nvPr/>
          </p:nvSpPr>
          <p:spPr>
            <a:xfrm>
              <a:off x="4946919" y="1987856"/>
              <a:ext cx="278114" cy="19558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1FC5F9AC-DAB7-154A-9DBF-068391DECDDC}"/>
                </a:ext>
              </a:extLst>
            </p:cNvPr>
            <p:cNvCxnSpPr/>
            <p:nvPr/>
          </p:nvCxnSpPr>
          <p:spPr>
            <a:xfrm>
              <a:off x="4807862" y="2285117"/>
              <a:ext cx="556226" cy="1551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xmlns="" id="{EF33DCD9-E879-2E4D-9E7A-01345F690FAF}"/>
                </a:ext>
              </a:extLst>
            </p:cNvPr>
            <p:cNvSpPr/>
            <p:nvPr/>
          </p:nvSpPr>
          <p:spPr>
            <a:xfrm>
              <a:off x="5005231" y="2185833"/>
              <a:ext cx="70075" cy="70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34B69FB9-45A1-EC4D-AC98-C2C343B58C84}"/>
                </a:ext>
              </a:extLst>
            </p:cNvPr>
            <p:cNvSpPr/>
            <p:nvPr/>
          </p:nvSpPr>
          <p:spPr>
            <a:xfrm>
              <a:off x="5126589" y="2192463"/>
              <a:ext cx="70075" cy="70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190D4D29-E756-1843-A4B5-79F348373DD2}"/>
                </a:ext>
              </a:extLst>
            </p:cNvPr>
            <p:cNvCxnSpPr/>
            <p:nvPr/>
          </p:nvCxnSpPr>
          <p:spPr>
            <a:xfrm rot="5400000">
              <a:off x="4987463" y="2658438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A7017B33-F51B-6540-873B-4370E70603DE}"/>
                </a:ext>
              </a:extLst>
            </p:cNvPr>
            <p:cNvCxnSpPr/>
            <p:nvPr/>
          </p:nvCxnSpPr>
          <p:spPr>
            <a:xfrm rot="5400000" flipH="1" flipV="1">
              <a:off x="4987463" y="2571524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7D989393-C7CF-0F4E-A9C3-477254F6A0BA}"/>
                </a:ext>
              </a:extLst>
            </p:cNvPr>
            <p:cNvCxnSpPr/>
            <p:nvPr/>
          </p:nvCxnSpPr>
          <p:spPr>
            <a:xfrm rot="5400000">
              <a:off x="2591303" y="2690449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FB5DBF46-7B97-D443-A10B-4C96B8692886}"/>
                </a:ext>
              </a:extLst>
            </p:cNvPr>
            <p:cNvCxnSpPr/>
            <p:nvPr/>
          </p:nvCxnSpPr>
          <p:spPr>
            <a:xfrm rot="5400000" flipH="1" flipV="1">
              <a:off x="2591303" y="2603535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C24BEB48-F4FC-BF4B-B54A-C8D1C1EADA73}"/>
                </a:ext>
              </a:extLst>
            </p:cNvPr>
            <p:cNvSpPr txBox="1"/>
            <p:nvPr/>
          </p:nvSpPr>
          <p:spPr>
            <a:xfrm>
              <a:off x="3071003" y="2609366"/>
              <a:ext cx="396278" cy="451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8DD103A0-7680-7640-9CE4-91F494827F24}"/>
                </a:ext>
              </a:extLst>
            </p:cNvPr>
            <p:cNvSpPr txBox="1"/>
            <p:nvPr/>
          </p:nvSpPr>
          <p:spPr>
            <a:xfrm>
              <a:off x="4266440" y="2610937"/>
              <a:ext cx="396278" cy="451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AD9DDCC1-229D-3E46-BB2E-0F902F328E88}"/>
              </a:ext>
            </a:extLst>
          </p:cNvPr>
          <p:cNvCxnSpPr>
            <a:cxnSpLocks/>
          </p:cNvCxnSpPr>
          <p:nvPr/>
        </p:nvCxnSpPr>
        <p:spPr>
          <a:xfrm>
            <a:off x="2252164" y="2766072"/>
            <a:ext cx="21468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4009A828-32D5-2446-B93B-5476171E4AC9}"/>
              </a:ext>
            </a:extLst>
          </p:cNvPr>
          <p:cNvCxnSpPr>
            <a:cxnSpLocks/>
          </p:cNvCxnSpPr>
          <p:nvPr/>
        </p:nvCxnSpPr>
        <p:spPr>
          <a:xfrm>
            <a:off x="2263752" y="3652157"/>
            <a:ext cx="214238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2E3ED325-61BE-4546-B05C-23D27E3450E9}"/>
              </a:ext>
            </a:extLst>
          </p:cNvPr>
          <p:cNvCxnSpPr>
            <a:cxnSpLocks/>
          </p:cNvCxnSpPr>
          <p:nvPr/>
        </p:nvCxnSpPr>
        <p:spPr>
          <a:xfrm>
            <a:off x="2263752" y="4549131"/>
            <a:ext cx="214238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543ACB37-AB9A-2549-853B-9D5A77FFA264}"/>
              </a:ext>
            </a:extLst>
          </p:cNvPr>
          <p:cNvSpPr txBox="1"/>
          <p:nvPr/>
        </p:nvSpPr>
        <p:spPr>
          <a:xfrm>
            <a:off x="1228725" y="2596794"/>
            <a:ext cx="353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D43CB279-C441-6B4F-923C-0B480A043B3C}"/>
              </a:ext>
            </a:extLst>
          </p:cNvPr>
          <p:cNvSpPr txBox="1"/>
          <p:nvPr/>
        </p:nvSpPr>
        <p:spPr>
          <a:xfrm>
            <a:off x="1253821" y="3482879"/>
            <a:ext cx="303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V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8695ADD3-B951-3541-8D09-18AD241987E1}"/>
              </a:ext>
            </a:extLst>
          </p:cNvPr>
          <p:cNvSpPr txBox="1"/>
          <p:nvPr/>
        </p:nvSpPr>
        <p:spPr>
          <a:xfrm>
            <a:off x="929971" y="4379853"/>
            <a:ext cx="1040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Déformée</a:t>
            </a:r>
          </a:p>
        </p:txBody>
      </p:sp>
    </p:spTree>
    <p:extLst>
      <p:ext uri="{BB962C8B-B14F-4D97-AF65-F5344CB8AC3E}">
        <p14:creationId xmlns:p14="http://schemas.microsoft.com/office/powerpoint/2010/main" val="209515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xmlns="" id="{FE76E886-E9AB-354A-8332-86AF5141272F}"/>
              </a:ext>
            </a:extLst>
          </p:cNvPr>
          <p:cNvCxnSpPr>
            <a:cxnSpLocks/>
          </p:cNvCxnSpPr>
          <p:nvPr/>
        </p:nvCxnSpPr>
        <p:spPr>
          <a:xfrm>
            <a:off x="3813200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69CF3C81-977A-634E-8F91-33E08EA822EA}"/>
              </a:ext>
            </a:extLst>
          </p:cNvPr>
          <p:cNvCxnSpPr>
            <a:cxnSpLocks/>
          </p:cNvCxnSpPr>
          <p:nvPr/>
        </p:nvCxnSpPr>
        <p:spPr>
          <a:xfrm>
            <a:off x="220483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xmlns="" id="{BBA2331D-B590-D548-B840-2ADAA69DA146}"/>
              </a:ext>
            </a:extLst>
          </p:cNvPr>
          <p:cNvCxnSpPr>
            <a:cxnSpLocks/>
          </p:cNvCxnSpPr>
          <p:nvPr/>
        </p:nvCxnSpPr>
        <p:spPr>
          <a:xfrm>
            <a:off x="329068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xmlns="" id="{7FA45897-F33B-DE49-A573-B54E45484FF0}"/>
              </a:ext>
            </a:extLst>
          </p:cNvPr>
          <p:cNvCxnSpPr>
            <a:cxnSpLocks/>
          </p:cNvCxnSpPr>
          <p:nvPr/>
        </p:nvCxnSpPr>
        <p:spPr>
          <a:xfrm>
            <a:off x="435748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xmlns="" id="{43EC20D1-A2FD-414A-936F-02050C5EB9DF}"/>
              </a:ext>
            </a:extLst>
          </p:cNvPr>
          <p:cNvCxnSpPr>
            <a:cxnSpLocks/>
          </p:cNvCxnSpPr>
          <p:nvPr/>
        </p:nvCxnSpPr>
        <p:spPr>
          <a:xfrm>
            <a:off x="494803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xmlns="" id="{7CB553E6-983B-3A47-A39B-05B3DA2D5CBB}"/>
              </a:ext>
            </a:extLst>
          </p:cNvPr>
          <p:cNvCxnSpPr>
            <a:cxnSpLocks/>
          </p:cNvCxnSpPr>
          <p:nvPr/>
        </p:nvCxnSpPr>
        <p:spPr>
          <a:xfrm>
            <a:off x="601483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xmlns="" id="{A6BDA968-9B3D-F64A-AF46-6121577FD734}"/>
              </a:ext>
            </a:extLst>
          </p:cNvPr>
          <p:cNvCxnSpPr>
            <a:cxnSpLocks/>
          </p:cNvCxnSpPr>
          <p:nvPr/>
        </p:nvCxnSpPr>
        <p:spPr>
          <a:xfrm>
            <a:off x="656728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79F26464-F963-3D45-A1AA-E0818E492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Exemple 2: Poutre cantilever avec une charge concentrée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407E917-C5E8-F043-A8BA-8AD9CD7CF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4FC744F-E9A1-E64C-8E75-B8DB954A2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188E165-383A-C241-8A8C-57977CA25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0A4DB5A3-0EA7-FA47-BEB9-4551BCD74DA4}"/>
              </a:ext>
            </a:extLst>
          </p:cNvPr>
          <p:cNvGrpSpPr/>
          <p:nvPr/>
        </p:nvGrpSpPr>
        <p:grpSpPr>
          <a:xfrm>
            <a:off x="2155283" y="1162367"/>
            <a:ext cx="4514990" cy="1409383"/>
            <a:chOff x="1790560" y="1343943"/>
            <a:chExt cx="5445736" cy="169992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1365E298-165D-4446-AFC5-AF3AD5ECDECF}"/>
                </a:ext>
              </a:extLst>
            </p:cNvPr>
            <p:cNvCxnSpPr/>
            <p:nvPr/>
          </p:nvCxnSpPr>
          <p:spPr>
            <a:xfrm>
              <a:off x="1848823" y="1546640"/>
              <a:ext cx="0" cy="86720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DF3FA844-88FC-E94C-B39E-075DB3E57823}"/>
                </a:ext>
              </a:extLst>
            </p:cNvPr>
            <p:cNvSpPr/>
            <p:nvPr/>
          </p:nvSpPr>
          <p:spPr>
            <a:xfrm>
              <a:off x="1878352" y="1995514"/>
              <a:ext cx="5244444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CE184254-0E06-D44F-B52D-B181A9F24114}"/>
                </a:ext>
              </a:extLst>
            </p:cNvPr>
            <p:cNvCxnSpPr/>
            <p:nvPr/>
          </p:nvCxnSpPr>
          <p:spPr>
            <a:xfrm rot="5400000">
              <a:off x="1794418" y="2590207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2D0ABECF-1A0D-BD48-9833-9C3CCF0910CF}"/>
                </a:ext>
              </a:extLst>
            </p:cNvPr>
            <p:cNvCxnSpPr/>
            <p:nvPr/>
          </p:nvCxnSpPr>
          <p:spPr>
            <a:xfrm rot="5400000" flipH="1" flipV="1">
              <a:off x="1794418" y="2503293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20FB781E-1D83-5347-9F79-041D237DE160}"/>
                </a:ext>
              </a:extLst>
            </p:cNvPr>
            <p:cNvSpPr txBox="1"/>
            <p:nvPr/>
          </p:nvSpPr>
          <p:spPr>
            <a:xfrm>
              <a:off x="2322368" y="2585212"/>
              <a:ext cx="396278" cy="451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CEEE5A5A-BF78-474A-8F5B-26601ACAF5A9}"/>
                </a:ext>
              </a:extLst>
            </p:cNvPr>
            <p:cNvCxnSpPr/>
            <p:nvPr/>
          </p:nvCxnSpPr>
          <p:spPr>
            <a:xfrm rot="5400000">
              <a:off x="4356056" y="2589511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E7743A03-6246-1249-8DDE-4AD8CF08AD8B}"/>
                </a:ext>
              </a:extLst>
            </p:cNvPr>
            <p:cNvCxnSpPr/>
            <p:nvPr/>
          </p:nvCxnSpPr>
          <p:spPr>
            <a:xfrm rot="5400000" flipH="1" flipV="1">
              <a:off x="4356056" y="2502597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37F0194E-9B9C-6341-AFF3-D9FA69F1E0DC}"/>
                </a:ext>
              </a:extLst>
            </p:cNvPr>
            <p:cNvCxnSpPr/>
            <p:nvPr/>
          </p:nvCxnSpPr>
          <p:spPr>
            <a:xfrm flipV="1">
              <a:off x="1790560" y="2580150"/>
              <a:ext cx="5445736" cy="100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FC9CC562-8FED-CD47-85E6-FA69E82FAA9F}"/>
                </a:ext>
              </a:extLst>
            </p:cNvPr>
            <p:cNvSpPr txBox="1"/>
            <p:nvPr/>
          </p:nvSpPr>
          <p:spPr>
            <a:xfrm>
              <a:off x="3926201" y="1343943"/>
              <a:ext cx="396278" cy="451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P</a:t>
              </a:r>
              <a:endParaRPr lang="de-DE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xmlns="" id="{1D81C166-8814-F94D-B09C-88C3FFAB5668}"/>
                </a:ext>
              </a:extLst>
            </p:cNvPr>
            <p:cNvCxnSpPr/>
            <p:nvPr/>
          </p:nvCxnSpPr>
          <p:spPr>
            <a:xfrm>
              <a:off x="3800684" y="1496412"/>
              <a:ext cx="0" cy="494679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071F2984-5C3F-FD4F-A268-012FE8E1C290}"/>
                </a:ext>
              </a:extLst>
            </p:cNvPr>
            <p:cNvSpPr/>
            <p:nvPr/>
          </p:nvSpPr>
          <p:spPr>
            <a:xfrm>
              <a:off x="3094021" y="1974224"/>
              <a:ext cx="86910" cy="8725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Isosceles Triangle 19">
              <a:extLst>
                <a:ext uri="{FF2B5EF4-FFF2-40B4-BE49-F238E27FC236}">
                  <a16:creationId xmlns:a16="http://schemas.microsoft.com/office/drawing/2014/main" xmlns="" id="{137647DF-5088-0843-AA8B-14BC59E3E434}"/>
                </a:ext>
              </a:extLst>
            </p:cNvPr>
            <p:cNvSpPr/>
            <p:nvPr/>
          </p:nvSpPr>
          <p:spPr>
            <a:xfrm>
              <a:off x="5015105" y="2047530"/>
              <a:ext cx="278114" cy="19558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FAAC9F0C-C407-B54C-8E35-D9CB6005107B}"/>
                </a:ext>
              </a:extLst>
            </p:cNvPr>
            <p:cNvCxnSpPr/>
            <p:nvPr/>
          </p:nvCxnSpPr>
          <p:spPr>
            <a:xfrm>
              <a:off x="4876048" y="2344791"/>
              <a:ext cx="556226" cy="1551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D14D48DA-FBBF-924B-AAFF-D44D1EF73B49}"/>
                </a:ext>
              </a:extLst>
            </p:cNvPr>
            <p:cNvSpPr/>
            <p:nvPr/>
          </p:nvSpPr>
          <p:spPr>
            <a:xfrm>
              <a:off x="5063893" y="2245507"/>
              <a:ext cx="70075" cy="70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44188792-5D8E-5043-8521-57ADEA526640}"/>
                </a:ext>
              </a:extLst>
            </p:cNvPr>
            <p:cNvSpPr/>
            <p:nvPr/>
          </p:nvSpPr>
          <p:spPr>
            <a:xfrm>
              <a:off x="5194775" y="2247375"/>
              <a:ext cx="70075" cy="70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148A204E-37E2-2A41-AB86-FB12EEFCB9B4}"/>
                </a:ext>
              </a:extLst>
            </p:cNvPr>
            <p:cNvCxnSpPr/>
            <p:nvPr/>
          </p:nvCxnSpPr>
          <p:spPr>
            <a:xfrm rot="5400000">
              <a:off x="5068156" y="2585216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67B3070A-33BA-8F4D-AB25-706BB605E13B}"/>
                </a:ext>
              </a:extLst>
            </p:cNvPr>
            <p:cNvCxnSpPr/>
            <p:nvPr/>
          </p:nvCxnSpPr>
          <p:spPr>
            <a:xfrm rot="5400000" flipH="1" flipV="1">
              <a:off x="5068156" y="2498302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68777445-A6D9-2C48-B7EC-E9B890C85A33}"/>
                </a:ext>
              </a:extLst>
            </p:cNvPr>
            <p:cNvCxnSpPr/>
            <p:nvPr/>
          </p:nvCxnSpPr>
          <p:spPr>
            <a:xfrm rot="5400000">
              <a:off x="3050223" y="2602113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F2A45BB3-494E-D04F-933E-ED95F987E5B3}"/>
                </a:ext>
              </a:extLst>
            </p:cNvPr>
            <p:cNvCxnSpPr/>
            <p:nvPr/>
          </p:nvCxnSpPr>
          <p:spPr>
            <a:xfrm rot="5400000" flipH="1" flipV="1">
              <a:off x="3050223" y="2515199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41931570-B79D-6849-8472-D359D34FB354}"/>
                </a:ext>
              </a:extLst>
            </p:cNvPr>
            <p:cNvSpPr txBox="1"/>
            <p:nvPr/>
          </p:nvSpPr>
          <p:spPr>
            <a:xfrm>
              <a:off x="3529923" y="2585211"/>
              <a:ext cx="396278" cy="451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69656B04-9BFC-A74F-9C45-694DA48A8F0B}"/>
                </a:ext>
              </a:extLst>
            </p:cNvPr>
            <p:cNvSpPr txBox="1"/>
            <p:nvPr/>
          </p:nvSpPr>
          <p:spPr>
            <a:xfrm>
              <a:off x="4605083" y="258609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L/2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DF27E17-6476-E94D-B019-C5BFB3F27F11}"/>
                </a:ext>
              </a:extLst>
            </p:cNvPr>
            <p:cNvSpPr/>
            <p:nvPr/>
          </p:nvSpPr>
          <p:spPr>
            <a:xfrm>
              <a:off x="4386204" y="1974746"/>
              <a:ext cx="86910" cy="8725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Isosceles Triangle 36">
              <a:extLst>
                <a:ext uri="{FF2B5EF4-FFF2-40B4-BE49-F238E27FC236}">
                  <a16:creationId xmlns:a16="http://schemas.microsoft.com/office/drawing/2014/main" xmlns="" id="{14182D0E-1CE9-2247-A9B5-70962F7C3E93}"/>
                </a:ext>
              </a:extLst>
            </p:cNvPr>
            <p:cNvSpPr/>
            <p:nvPr/>
          </p:nvSpPr>
          <p:spPr>
            <a:xfrm>
              <a:off x="6302792" y="2051164"/>
              <a:ext cx="278114" cy="19558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C8E6EF6B-6977-2144-907C-9A51B253F501}"/>
                </a:ext>
              </a:extLst>
            </p:cNvPr>
            <p:cNvCxnSpPr/>
            <p:nvPr/>
          </p:nvCxnSpPr>
          <p:spPr>
            <a:xfrm>
              <a:off x="6163735" y="2348425"/>
              <a:ext cx="556226" cy="1551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0B366342-8E35-754A-87DC-D077ECB5C1C6}"/>
                </a:ext>
              </a:extLst>
            </p:cNvPr>
            <p:cNvSpPr/>
            <p:nvPr/>
          </p:nvSpPr>
          <p:spPr>
            <a:xfrm>
              <a:off x="6351580" y="2249141"/>
              <a:ext cx="70075" cy="70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xmlns="" id="{002D43B7-9E99-064B-8594-B05EC771E694}"/>
                </a:ext>
              </a:extLst>
            </p:cNvPr>
            <p:cNvSpPr/>
            <p:nvPr/>
          </p:nvSpPr>
          <p:spPr>
            <a:xfrm>
              <a:off x="6482462" y="2248628"/>
              <a:ext cx="70075" cy="70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F4979FB0-059D-7A42-8590-B4B0E10FB8A5}"/>
                </a:ext>
              </a:extLst>
            </p:cNvPr>
            <p:cNvCxnSpPr/>
            <p:nvPr/>
          </p:nvCxnSpPr>
          <p:spPr>
            <a:xfrm rot="5400000">
              <a:off x="6364179" y="2580153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108EC943-2453-6A49-AF10-0CA85FD6360A}"/>
                </a:ext>
              </a:extLst>
            </p:cNvPr>
            <p:cNvCxnSpPr/>
            <p:nvPr/>
          </p:nvCxnSpPr>
          <p:spPr>
            <a:xfrm rot="5400000" flipH="1" flipV="1">
              <a:off x="6364179" y="2493239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D4A58FC3-BFEA-C44E-B2FB-AFF414999AC8}"/>
                </a:ext>
              </a:extLst>
            </p:cNvPr>
            <p:cNvSpPr txBox="1"/>
            <p:nvPr/>
          </p:nvSpPr>
          <p:spPr>
            <a:xfrm>
              <a:off x="5685910" y="2592767"/>
              <a:ext cx="396278" cy="451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A9431943-B9DE-B046-BECB-2B7A6913D972}"/>
                </a:ext>
              </a:extLst>
            </p:cNvPr>
            <p:cNvCxnSpPr/>
            <p:nvPr/>
          </p:nvCxnSpPr>
          <p:spPr>
            <a:xfrm rot="5400000">
              <a:off x="7035542" y="2588519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C4C932D9-302F-D040-AE07-0AD0EB243AD2}"/>
                </a:ext>
              </a:extLst>
            </p:cNvPr>
            <p:cNvCxnSpPr/>
            <p:nvPr/>
          </p:nvCxnSpPr>
          <p:spPr>
            <a:xfrm rot="5400000" flipH="1" flipV="1">
              <a:off x="7035542" y="2501605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18AAFE8A-2A3A-1847-869C-E64F0BC77651}"/>
                </a:ext>
              </a:extLst>
            </p:cNvPr>
            <p:cNvSpPr txBox="1"/>
            <p:nvPr/>
          </p:nvSpPr>
          <p:spPr>
            <a:xfrm>
              <a:off x="6579580" y="259586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L/2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57C8D48E-265E-8341-9CFC-10C081483F2F}"/>
              </a:ext>
            </a:extLst>
          </p:cNvPr>
          <p:cNvCxnSpPr>
            <a:cxnSpLocks/>
          </p:cNvCxnSpPr>
          <p:nvPr/>
        </p:nvCxnSpPr>
        <p:spPr>
          <a:xfrm>
            <a:off x="2228070" y="3032912"/>
            <a:ext cx="4347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02693F-864F-CC41-9451-B2A9D1476064}"/>
              </a:ext>
            </a:extLst>
          </p:cNvPr>
          <p:cNvCxnSpPr>
            <a:cxnSpLocks/>
          </p:cNvCxnSpPr>
          <p:nvPr/>
        </p:nvCxnSpPr>
        <p:spPr>
          <a:xfrm>
            <a:off x="2228070" y="3786729"/>
            <a:ext cx="4347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F3DF6307-AEFF-0F4B-A8EF-F640CAF85641}"/>
              </a:ext>
            </a:extLst>
          </p:cNvPr>
          <p:cNvCxnSpPr>
            <a:cxnSpLocks/>
          </p:cNvCxnSpPr>
          <p:nvPr/>
        </p:nvCxnSpPr>
        <p:spPr>
          <a:xfrm>
            <a:off x="2206764" y="4530351"/>
            <a:ext cx="436860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65876D4B-1704-CF46-8CE6-D25C160E252E}"/>
              </a:ext>
            </a:extLst>
          </p:cNvPr>
          <p:cNvSpPr txBox="1"/>
          <p:nvPr/>
        </p:nvSpPr>
        <p:spPr>
          <a:xfrm>
            <a:off x="1069878" y="2863635"/>
            <a:ext cx="353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7613BDE5-7BA8-E14E-AD5B-BCC3B336C3E4}"/>
              </a:ext>
            </a:extLst>
          </p:cNvPr>
          <p:cNvSpPr txBox="1"/>
          <p:nvPr/>
        </p:nvSpPr>
        <p:spPr>
          <a:xfrm>
            <a:off x="1094974" y="3617452"/>
            <a:ext cx="303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V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1BDB86F8-8C31-2542-875F-1804253D877B}"/>
              </a:ext>
            </a:extLst>
          </p:cNvPr>
          <p:cNvSpPr txBox="1"/>
          <p:nvPr/>
        </p:nvSpPr>
        <p:spPr>
          <a:xfrm>
            <a:off x="749818" y="4361074"/>
            <a:ext cx="1040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Déformée</a:t>
            </a:r>
          </a:p>
        </p:txBody>
      </p:sp>
    </p:spTree>
    <p:extLst>
      <p:ext uri="{BB962C8B-B14F-4D97-AF65-F5344CB8AC3E}">
        <p14:creationId xmlns:p14="http://schemas.microsoft.com/office/powerpoint/2010/main" val="376223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ADE4CF69-15C6-7040-813B-BF1E1DBA4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2 (brouillon)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DEF75EB-0A37-9D43-8456-AED116E49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85451EF-8928-DD41-8060-20FC62FA7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F271EB5-CA19-0142-B799-DAF447DA6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</a:t>
            </a:fld>
            <a:endParaRPr lang="fr-FR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FE76E886-E9AB-354A-8332-86AF5141272F}"/>
              </a:ext>
            </a:extLst>
          </p:cNvPr>
          <p:cNvCxnSpPr>
            <a:cxnSpLocks/>
          </p:cNvCxnSpPr>
          <p:nvPr/>
        </p:nvCxnSpPr>
        <p:spPr>
          <a:xfrm>
            <a:off x="3813200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69CF3C81-977A-634E-8F91-33E08EA822EA}"/>
              </a:ext>
            </a:extLst>
          </p:cNvPr>
          <p:cNvCxnSpPr>
            <a:cxnSpLocks/>
          </p:cNvCxnSpPr>
          <p:nvPr/>
        </p:nvCxnSpPr>
        <p:spPr>
          <a:xfrm>
            <a:off x="220483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BBA2331D-B590-D548-B840-2ADAA69DA146}"/>
              </a:ext>
            </a:extLst>
          </p:cNvPr>
          <p:cNvCxnSpPr>
            <a:cxnSpLocks/>
          </p:cNvCxnSpPr>
          <p:nvPr/>
        </p:nvCxnSpPr>
        <p:spPr>
          <a:xfrm>
            <a:off x="329068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7FA45897-F33B-DE49-A573-B54E45484FF0}"/>
              </a:ext>
            </a:extLst>
          </p:cNvPr>
          <p:cNvCxnSpPr>
            <a:cxnSpLocks/>
          </p:cNvCxnSpPr>
          <p:nvPr/>
        </p:nvCxnSpPr>
        <p:spPr>
          <a:xfrm>
            <a:off x="435748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43EC20D1-A2FD-414A-936F-02050C5EB9DF}"/>
              </a:ext>
            </a:extLst>
          </p:cNvPr>
          <p:cNvCxnSpPr>
            <a:cxnSpLocks/>
          </p:cNvCxnSpPr>
          <p:nvPr/>
        </p:nvCxnSpPr>
        <p:spPr>
          <a:xfrm>
            <a:off x="494803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7CB553E6-983B-3A47-A39B-05B3DA2D5CBB}"/>
              </a:ext>
            </a:extLst>
          </p:cNvPr>
          <p:cNvCxnSpPr>
            <a:cxnSpLocks/>
          </p:cNvCxnSpPr>
          <p:nvPr/>
        </p:nvCxnSpPr>
        <p:spPr>
          <a:xfrm>
            <a:off x="601483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A6BDA968-9B3D-F64A-AF46-6121577FD734}"/>
              </a:ext>
            </a:extLst>
          </p:cNvPr>
          <p:cNvCxnSpPr>
            <a:cxnSpLocks/>
          </p:cNvCxnSpPr>
          <p:nvPr/>
        </p:nvCxnSpPr>
        <p:spPr>
          <a:xfrm>
            <a:off x="656728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0A4DB5A3-0EA7-FA47-BEB9-4551BCD74DA4}"/>
              </a:ext>
            </a:extLst>
          </p:cNvPr>
          <p:cNvGrpSpPr/>
          <p:nvPr/>
        </p:nvGrpSpPr>
        <p:grpSpPr>
          <a:xfrm>
            <a:off x="2155283" y="1162367"/>
            <a:ext cx="4514990" cy="1409383"/>
            <a:chOff x="1790560" y="1343943"/>
            <a:chExt cx="5445736" cy="169992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1365E298-165D-4446-AFC5-AF3AD5ECDECF}"/>
                </a:ext>
              </a:extLst>
            </p:cNvPr>
            <p:cNvCxnSpPr/>
            <p:nvPr/>
          </p:nvCxnSpPr>
          <p:spPr>
            <a:xfrm>
              <a:off x="1848823" y="1546640"/>
              <a:ext cx="0" cy="86720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DF3FA844-88FC-E94C-B39E-075DB3E57823}"/>
                </a:ext>
              </a:extLst>
            </p:cNvPr>
            <p:cNvSpPr/>
            <p:nvPr/>
          </p:nvSpPr>
          <p:spPr>
            <a:xfrm>
              <a:off x="1878352" y="1995514"/>
              <a:ext cx="5244444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CE184254-0E06-D44F-B52D-B181A9F24114}"/>
                </a:ext>
              </a:extLst>
            </p:cNvPr>
            <p:cNvCxnSpPr/>
            <p:nvPr/>
          </p:nvCxnSpPr>
          <p:spPr>
            <a:xfrm rot="5400000">
              <a:off x="1794418" y="2590207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2D0ABECF-1A0D-BD48-9833-9C3CCF0910CF}"/>
                </a:ext>
              </a:extLst>
            </p:cNvPr>
            <p:cNvCxnSpPr/>
            <p:nvPr/>
          </p:nvCxnSpPr>
          <p:spPr>
            <a:xfrm rot="5400000" flipH="1" flipV="1">
              <a:off x="1794418" y="2503293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20FB781E-1D83-5347-9F79-041D237DE160}"/>
                </a:ext>
              </a:extLst>
            </p:cNvPr>
            <p:cNvSpPr txBox="1"/>
            <p:nvPr/>
          </p:nvSpPr>
          <p:spPr>
            <a:xfrm>
              <a:off x="2322368" y="2585212"/>
              <a:ext cx="396278" cy="451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CEEE5A5A-BF78-474A-8F5B-26601ACAF5A9}"/>
                </a:ext>
              </a:extLst>
            </p:cNvPr>
            <p:cNvCxnSpPr/>
            <p:nvPr/>
          </p:nvCxnSpPr>
          <p:spPr>
            <a:xfrm rot="5400000">
              <a:off x="4356056" y="2589511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E7743A03-6246-1249-8DDE-4AD8CF08AD8B}"/>
                </a:ext>
              </a:extLst>
            </p:cNvPr>
            <p:cNvCxnSpPr/>
            <p:nvPr/>
          </p:nvCxnSpPr>
          <p:spPr>
            <a:xfrm rot="5400000" flipH="1" flipV="1">
              <a:off x="4356056" y="2502597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37F0194E-9B9C-6341-AFF3-D9FA69F1E0DC}"/>
                </a:ext>
              </a:extLst>
            </p:cNvPr>
            <p:cNvCxnSpPr/>
            <p:nvPr/>
          </p:nvCxnSpPr>
          <p:spPr>
            <a:xfrm flipV="1">
              <a:off x="1790560" y="2580150"/>
              <a:ext cx="5445736" cy="100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FC9CC562-8FED-CD47-85E6-FA69E82FAA9F}"/>
                </a:ext>
              </a:extLst>
            </p:cNvPr>
            <p:cNvSpPr txBox="1"/>
            <p:nvPr/>
          </p:nvSpPr>
          <p:spPr>
            <a:xfrm>
              <a:off x="3926201" y="1343943"/>
              <a:ext cx="396278" cy="451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P</a:t>
              </a:r>
              <a:endParaRPr lang="de-DE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xmlns="" id="{1D81C166-8814-F94D-B09C-88C3FFAB5668}"/>
                </a:ext>
              </a:extLst>
            </p:cNvPr>
            <p:cNvCxnSpPr/>
            <p:nvPr/>
          </p:nvCxnSpPr>
          <p:spPr>
            <a:xfrm>
              <a:off x="3800684" y="1496412"/>
              <a:ext cx="0" cy="494679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xmlns="" id="{071F2984-5C3F-FD4F-A268-012FE8E1C290}"/>
                </a:ext>
              </a:extLst>
            </p:cNvPr>
            <p:cNvSpPr/>
            <p:nvPr/>
          </p:nvSpPr>
          <p:spPr>
            <a:xfrm>
              <a:off x="3094021" y="1974224"/>
              <a:ext cx="86910" cy="8725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Isosceles Triangle 19">
              <a:extLst>
                <a:ext uri="{FF2B5EF4-FFF2-40B4-BE49-F238E27FC236}">
                  <a16:creationId xmlns:a16="http://schemas.microsoft.com/office/drawing/2014/main" xmlns="" id="{137647DF-5088-0843-AA8B-14BC59E3E434}"/>
                </a:ext>
              </a:extLst>
            </p:cNvPr>
            <p:cNvSpPr/>
            <p:nvPr/>
          </p:nvSpPr>
          <p:spPr>
            <a:xfrm>
              <a:off x="5015105" y="2047530"/>
              <a:ext cx="278114" cy="19558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FAAC9F0C-C407-B54C-8E35-D9CB6005107B}"/>
                </a:ext>
              </a:extLst>
            </p:cNvPr>
            <p:cNvCxnSpPr/>
            <p:nvPr/>
          </p:nvCxnSpPr>
          <p:spPr>
            <a:xfrm>
              <a:off x="4876048" y="2344791"/>
              <a:ext cx="556226" cy="1551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D14D48DA-FBBF-924B-AAFF-D44D1EF73B49}"/>
                </a:ext>
              </a:extLst>
            </p:cNvPr>
            <p:cNvSpPr/>
            <p:nvPr/>
          </p:nvSpPr>
          <p:spPr>
            <a:xfrm>
              <a:off x="5063893" y="2245507"/>
              <a:ext cx="70075" cy="70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44188792-5D8E-5043-8521-57ADEA526640}"/>
                </a:ext>
              </a:extLst>
            </p:cNvPr>
            <p:cNvSpPr/>
            <p:nvPr/>
          </p:nvSpPr>
          <p:spPr>
            <a:xfrm>
              <a:off x="5194775" y="2247375"/>
              <a:ext cx="70075" cy="70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148A204E-37E2-2A41-AB86-FB12EEFCB9B4}"/>
                </a:ext>
              </a:extLst>
            </p:cNvPr>
            <p:cNvCxnSpPr/>
            <p:nvPr/>
          </p:nvCxnSpPr>
          <p:spPr>
            <a:xfrm rot="5400000">
              <a:off x="5068156" y="2585216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67B3070A-33BA-8F4D-AB25-706BB605E13B}"/>
                </a:ext>
              </a:extLst>
            </p:cNvPr>
            <p:cNvCxnSpPr/>
            <p:nvPr/>
          </p:nvCxnSpPr>
          <p:spPr>
            <a:xfrm rot="5400000" flipH="1" flipV="1">
              <a:off x="5068156" y="2498302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68777445-A6D9-2C48-B7EC-E9B890C85A33}"/>
                </a:ext>
              </a:extLst>
            </p:cNvPr>
            <p:cNvCxnSpPr/>
            <p:nvPr/>
          </p:nvCxnSpPr>
          <p:spPr>
            <a:xfrm rot="5400000">
              <a:off x="3050223" y="2602113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2A45BB3-494E-D04F-933E-ED95F987E5B3}"/>
                </a:ext>
              </a:extLst>
            </p:cNvPr>
            <p:cNvCxnSpPr/>
            <p:nvPr/>
          </p:nvCxnSpPr>
          <p:spPr>
            <a:xfrm rot="5400000" flipH="1" flipV="1">
              <a:off x="3050223" y="2515199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41931570-B79D-6849-8472-D359D34FB354}"/>
                </a:ext>
              </a:extLst>
            </p:cNvPr>
            <p:cNvSpPr txBox="1"/>
            <p:nvPr/>
          </p:nvSpPr>
          <p:spPr>
            <a:xfrm>
              <a:off x="3529923" y="2585211"/>
              <a:ext cx="396278" cy="451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69656B04-9BFC-A74F-9C45-694DA48A8F0B}"/>
                </a:ext>
              </a:extLst>
            </p:cNvPr>
            <p:cNvSpPr txBox="1"/>
            <p:nvPr/>
          </p:nvSpPr>
          <p:spPr>
            <a:xfrm>
              <a:off x="4605083" y="258609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L/2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DDF27E17-6476-E94D-B019-C5BFB3F27F11}"/>
                </a:ext>
              </a:extLst>
            </p:cNvPr>
            <p:cNvSpPr/>
            <p:nvPr/>
          </p:nvSpPr>
          <p:spPr>
            <a:xfrm>
              <a:off x="4386204" y="1974746"/>
              <a:ext cx="86910" cy="8725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xmlns="" id="{14182D0E-1CE9-2247-A9B5-70962F7C3E93}"/>
                </a:ext>
              </a:extLst>
            </p:cNvPr>
            <p:cNvSpPr/>
            <p:nvPr/>
          </p:nvSpPr>
          <p:spPr>
            <a:xfrm>
              <a:off x="6302792" y="2051164"/>
              <a:ext cx="278114" cy="19558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C8E6EF6B-6977-2144-907C-9A51B253F501}"/>
                </a:ext>
              </a:extLst>
            </p:cNvPr>
            <p:cNvCxnSpPr/>
            <p:nvPr/>
          </p:nvCxnSpPr>
          <p:spPr>
            <a:xfrm>
              <a:off x="6163735" y="2348425"/>
              <a:ext cx="556226" cy="1551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0B366342-8E35-754A-87DC-D077ECB5C1C6}"/>
                </a:ext>
              </a:extLst>
            </p:cNvPr>
            <p:cNvSpPr/>
            <p:nvPr/>
          </p:nvSpPr>
          <p:spPr>
            <a:xfrm>
              <a:off x="6351580" y="2249141"/>
              <a:ext cx="70075" cy="70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002D43B7-9E99-064B-8594-B05EC771E694}"/>
                </a:ext>
              </a:extLst>
            </p:cNvPr>
            <p:cNvSpPr/>
            <p:nvPr/>
          </p:nvSpPr>
          <p:spPr>
            <a:xfrm>
              <a:off x="6482462" y="2248628"/>
              <a:ext cx="70075" cy="70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F4979FB0-059D-7A42-8590-B4B0E10FB8A5}"/>
                </a:ext>
              </a:extLst>
            </p:cNvPr>
            <p:cNvCxnSpPr/>
            <p:nvPr/>
          </p:nvCxnSpPr>
          <p:spPr>
            <a:xfrm rot="5400000">
              <a:off x="6364179" y="2580153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108EC943-2453-6A49-AF10-0CA85FD6360A}"/>
                </a:ext>
              </a:extLst>
            </p:cNvPr>
            <p:cNvCxnSpPr/>
            <p:nvPr/>
          </p:nvCxnSpPr>
          <p:spPr>
            <a:xfrm rot="5400000" flipH="1" flipV="1">
              <a:off x="6364179" y="2493239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D4A58FC3-BFEA-C44E-B2FB-AFF414999AC8}"/>
                </a:ext>
              </a:extLst>
            </p:cNvPr>
            <p:cNvSpPr txBox="1"/>
            <p:nvPr/>
          </p:nvSpPr>
          <p:spPr>
            <a:xfrm>
              <a:off x="5685910" y="2592767"/>
              <a:ext cx="396278" cy="451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A9431943-B9DE-B046-BECB-2B7A6913D972}"/>
                </a:ext>
              </a:extLst>
            </p:cNvPr>
            <p:cNvCxnSpPr/>
            <p:nvPr/>
          </p:nvCxnSpPr>
          <p:spPr>
            <a:xfrm rot="5400000">
              <a:off x="7035542" y="2588519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C4C932D9-302F-D040-AE07-0AD0EB243AD2}"/>
                </a:ext>
              </a:extLst>
            </p:cNvPr>
            <p:cNvCxnSpPr/>
            <p:nvPr/>
          </p:nvCxnSpPr>
          <p:spPr>
            <a:xfrm rot="5400000" flipH="1" flipV="1">
              <a:off x="7035542" y="2501605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18AAFE8A-2A3A-1847-869C-E64F0BC77651}"/>
                </a:ext>
              </a:extLst>
            </p:cNvPr>
            <p:cNvSpPr txBox="1"/>
            <p:nvPr/>
          </p:nvSpPr>
          <p:spPr>
            <a:xfrm>
              <a:off x="6579580" y="259586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L/2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47" name="Rectangle 46"/>
          <p:cNvSpPr/>
          <p:nvPr/>
        </p:nvSpPr>
        <p:spPr>
          <a:xfrm>
            <a:off x="1906172" y="1005840"/>
            <a:ext cx="5057336" cy="1418578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079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69CF3C81-977A-634E-8F91-33E08EA822EA}"/>
              </a:ext>
            </a:extLst>
          </p:cNvPr>
          <p:cNvCxnSpPr>
            <a:cxnSpLocks/>
          </p:cNvCxnSpPr>
          <p:nvPr/>
        </p:nvCxnSpPr>
        <p:spPr>
          <a:xfrm>
            <a:off x="220483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xmlns="" id="{BBA2331D-B590-D548-B840-2ADAA69DA146}"/>
              </a:ext>
            </a:extLst>
          </p:cNvPr>
          <p:cNvCxnSpPr>
            <a:cxnSpLocks/>
          </p:cNvCxnSpPr>
          <p:nvPr/>
        </p:nvCxnSpPr>
        <p:spPr>
          <a:xfrm>
            <a:off x="329068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xmlns="" id="{7FA45897-F33B-DE49-A573-B54E45484FF0}"/>
              </a:ext>
            </a:extLst>
          </p:cNvPr>
          <p:cNvCxnSpPr>
            <a:cxnSpLocks/>
          </p:cNvCxnSpPr>
          <p:nvPr/>
        </p:nvCxnSpPr>
        <p:spPr>
          <a:xfrm>
            <a:off x="435748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xmlns="" id="{43EC20D1-A2FD-414A-936F-02050C5EB9DF}"/>
              </a:ext>
            </a:extLst>
          </p:cNvPr>
          <p:cNvCxnSpPr>
            <a:cxnSpLocks/>
          </p:cNvCxnSpPr>
          <p:nvPr/>
        </p:nvCxnSpPr>
        <p:spPr>
          <a:xfrm>
            <a:off x="494803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xmlns="" id="{7CB553E6-983B-3A47-A39B-05B3DA2D5CBB}"/>
              </a:ext>
            </a:extLst>
          </p:cNvPr>
          <p:cNvCxnSpPr>
            <a:cxnSpLocks/>
          </p:cNvCxnSpPr>
          <p:nvPr/>
        </p:nvCxnSpPr>
        <p:spPr>
          <a:xfrm>
            <a:off x="601483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xmlns="" id="{A6BDA968-9B3D-F64A-AF46-6121577FD734}"/>
              </a:ext>
            </a:extLst>
          </p:cNvPr>
          <p:cNvCxnSpPr>
            <a:cxnSpLocks/>
          </p:cNvCxnSpPr>
          <p:nvPr/>
        </p:nvCxnSpPr>
        <p:spPr>
          <a:xfrm>
            <a:off x="656728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79F26464-F963-3D45-A1AA-E0818E492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Exemple 3: Poutre cantilever avec une charge distribuée et une charge concentrée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407E917-C5E8-F043-A8BA-8AD9CD7CF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4FC744F-E9A1-E64C-8E75-B8DB954A2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188E165-383A-C241-8A8C-57977CA25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13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0A4DB5A3-0EA7-FA47-BEB9-4551BCD74DA4}"/>
              </a:ext>
            </a:extLst>
          </p:cNvPr>
          <p:cNvGrpSpPr/>
          <p:nvPr/>
        </p:nvGrpSpPr>
        <p:grpSpPr>
          <a:xfrm>
            <a:off x="2155283" y="1330420"/>
            <a:ext cx="4514990" cy="1241329"/>
            <a:chOff x="1790560" y="1546640"/>
            <a:chExt cx="5445736" cy="1497224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1365E298-165D-4446-AFC5-AF3AD5ECDECF}"/>
                </a:ext>
              </a:extLst>
            </p:cNvPr>
            <p:cNvCxnSpPr/>
            <p:nvPr/>
          </p:nvCxnSpPr>
          <p:spPr>
            <a:xfrm>
              <a:off x="1848823" y="1546640"/>
              <a:ext cx="0" cy="86720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DF3FA844-88FC-E94C-B39E-075DB3E57823}"/>
                </a:ext>
              </a:extLst>
            </p:cNvPr>
            <p:cNvSpPr/>
            <p:nvPr/>
          </p:nvSpPr>
          <p:spPr>
            <a:xfrm>
              <a:off x="1878352" y="1995514"/>
              <a:ext cx="5244444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CE184254-0E06-D44F-B52D-B181A9F24114}"/>
                </a:ext>
              </a:extLst>
            </p:cNvPr>
            <p:cNvCxnSpPr/>
            <p:nvPr/>
          </p:nvCxnSpPr>
          <p:spPr>
            <a:xfrm rot="5400000">
              <a:off x="1794418" y="2590207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2D0ABECF-1A0D-BD48-9833-9C3CCF0910CF}"/>
                </a:ext>
              </a:extLst>
            </p:cNvPr>
            <p:cNvCxnSpPr/>
            <p:nvPr/>
          </p:nvCxnSpPr>
          <p:spPr>
            <a:xfrm rot="5400000" flipH="1" flipV="1">
              <a:off x="1794418" y="2503293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20FB781E-1D83-5347-9F79-041D237DE160}"/>
                </a:ext>
              </a:extLst>
            </p:cNvPr>
            <p:cNvSpPr txBox="1"/>
            <p:nvPr/>
          </p:nvSpPr>
          <p:spPr>
            <a:xfrm>
              <a:off x="2322368" y="2585212"/>
              <a:ext cx="396278" cy="451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CEEE5A5A-BF78-474A-8F5B-26601ACAF5A9}"/>
                </a:ext>
              </a:extLst>
            </p:cNvPr>
            <p:cNvCxnSpPr/>
            <p:nvPr/>
          </p:nvCxnSpPr>
          <p:spPr>
            <a:xfrm rot="5400000">
              <a:off x="4356056" y="2589511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E7743A03-6246-1249-8DDE-4AD8CF08AD8B}"/>
                </a:ext>
              </a:extLst>
            </p:cNvPr>
            <p:cNvCxnSpPr/>
            <p:nvPr/>
          </p:nvCxnSpPr>
          <p:spPr>
            <a:xfrm rot="5400000" flipH="1" flipV="1">
              <a:off x="4356056" y="2502597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37F0194E-9B9C-6341-AFF3-D9FA69F1E0DC}"/>
                </a:ext>
              </a:extLst>
            </p:cNvPr>
            <p:cNvCxnSpPr/>
            <p:nvPr/>
          </p:nvCxnSpPr>
          <p:spPr>
            <a:xfrm flipV="1">
              <a:off x="1790560" y="2580150"/>
              <a:ext cx="5445736" cy="100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071F2984-5C3F-FD4F-A268-012FE8E1C290}"/>
                </a:ext>
              </a:extLst>
            </p:cNvPr>
            <p:cNvSpPr/>
            <p:nvPr/>
          </p:nvSpPr>
          <p:spPr>
            <a:xfrm>
              <a:off x="3094021" y="1974224"/>
              <a:ext cx="86910" cy="8725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Isosceles Triangle 19">
              <a:extLst>
                <a:ext uri="{FF2B5EF4-FFF2-40B4-BE49-F238E27FC236}">
                  <a16:creationId xmlns:a16="http://schemas.microsoft.com/office/drawing/2014/main" xmlns="" id="{137647DF-5088-0843-AA8B-14BC59E3E434}"/>
                </a:ext>
              </a:extLst>
            </p:cNvPr>
            <p:cNvSpPr/>
            <p:nvPr/>
          </p:nvSpPr>
          <p:spPr>
            <a:xfrm>
              <a:off x="5015105" y="2047530"/>
              <a:ext cx="278114" cy="19558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FAAC9F0C-C407-B54C-8E35-D9CB6005107B}"/>
                </a:ext>
              </a:extLst>
            </p:cNvPr>
            <p:cNvCxnSpPr/>
            <p:nvPr/>
          </p:nvCxnSpPr>
          <p:spPr>
            <a:xfrm>
              <a:off x="4876048" y="2344791"/>
              <a:ext cx="556226" cy="1551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D14D48DA-FBBF-924B-AAFF-D44D1EF73B49}"/>
                </a:ext>
              </a:extLst>
            </p:cNvPr>
            <p:cNvSpPr/>
            <p:nvPr/>
          </p:nvSpPr>
          <p:spPr>
            <a:xfrm>
              <a:off x="5063893" y="2245507"/>
              <a:ext cx="70075" cy="70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44188792-5D8E-5043-8521-57ADEA526640}"/>
                </a:ext>
              </a:extLst>
            </p:cNvPr>
            <p:cNvSpPr/>
            <p:nvPr/>
          </p:nvSpPr>
          <p:spPr>
            <a:xfrm>
              <a:off x="5194775" y="2247375"/>
              <a:ext cx="70075" cy="70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148A204E-37E2-2A41-AB86-FB12EEFCB9B4}"/>
                </a:ext>
              </a:extLst>
            </p:cNvPr>
            <p:cNvCxnSpPr/>
            <p:nvPr/>
          </p:nvCxnSpPr>
          <p:spPr>
            <a:xfrm rot="5400000">
              <a:off x="5068156" y="2585216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67B3070A-33BA-8F4D-AB25-706BB605E13B}"/>
                </a:ext>
              </a:extLst>
            </p:cNvPr>
            <p:cNvCxnSpPr/>
            <p:nvPr/>
          </p:nvCxnSpPr>
          <p:spPr>
            <a:xfrm rot="5400000" flipH="1" flipV="1">
              <a:off x="5068156" y="2498302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68777445-A6D9-2C48-B7EC-E9B890C85A33}"/>
                </a:ext>
              </a:extLst>
            </p:cNvPr>
            <p:cNvCxnSpPr/>
            <p:nvPr/>
          </p:nvCxnSpPr>
          <p:spPr>
            <a:xfrm rot="5400000">
              <a:off x="3050223" y="2602113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F2A45BB3-494E-D04F-933E-ED95F987E5B3}"/>
                </a:ext>
              </a:extLst>
            </p:cNvPr>
            <p:cNvCxnSpPr/>
            <p:nvPr/>
          </p:nvCxnSpPr>
          <p:spPr>
            <a:xfrm rot="5400000" flipH="1" flipV="1">
              <a:off x="3050223" y="2515199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41931570-B79D-6849-8472-D359D34FB354}"/>
                </a:ext>
              </a:extLst>
            </p:cNvPr>
            <p:cNvSpPr txBox="1"/>
            <p:nvPr/>
          </p:nvSpPr>
          <p:spPr>
            <a:xfrm>
              <a:off x="3529923" y="2585211"/>
              <a:ext cx="396278" cy="451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69656B04-9BFC-A74F-9C45-694DA48A8F0B}"/>
                </a:ext>
              </a:extLst>
            </p:cNvPr>
            <p:cNvSpPr txBox="1"/>
            <p:nvPr/>
          </p:nvSpPr>
          <p:spPr>
            <a:xfrm>
              <a:off x="4605083" y="258609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L/2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DF27E17-6476-E94D-B019-C5BFB3F27F11}"/>
                </a:ext>
              </a:extLst>
            </p:cNvPr>
            <p:cNvSpPr/>
            <p:nvPr/>
          </p:nvSpPr>
          <p:spPr>
            <a:xfrm>
              <a:off x="4386204" y="1974746"/>
              <a:ext cx="86910" cy="8725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Isosceles Triangle 36">
              <a:extLst>
                <a:ext uri="{FF2B5EF4-FFF2-40B4-BE49-F238E27FC236}">
                  <a16:creationId xmlns:a16="http://schemas.microsoft.com/office/drawing/2014/main" xmlns="" id="{14182D0E-1CE9-2247-A9B5-70962F7C3E93}"/>
                </a:ext>
              </a:extLst>
            </p:cNvPr>
            <p:cNvSpPr/>
            <p:nvPr/>
          </p:nvSpPr>
          <p:spPr>
            <a:xfrm>
              <a:off x="6302792" y="2051164"/>
              <a:ext cx="278114" cy="19558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C8E6EF6B-6977-2144-907C-9A51B253F501}"/>
                </a:ext>
              </a:extLst>
            </p:cNvPr>
            <p:cNvCxnSpPr/>
            <p:nvPr/>
          </p:nvCxnSpPr>
          <p:spPr>
            <a:xfrm>
              <a:off x="6163735" y="2348425"/>
              <a:ext cx="556226" cy="1551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0B366342-8E35-754A-87DC-D077ECB5C1C6}"/>
                </a:ext>
              </a:extLst>
            </p:cNvPr>
            <p:cNvSpPr/>
            <p:nvPr/>
          </p:nvSpPr>
          <p:spPr>
            <a:xfrm>
              <a:off x="6351580" y="2249141"/>
              <a:ext cx="70075" cy="70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xmlns="" id="{002D43B7-9E99-064B-8594-B05EC771E694}"/>
                </a:ext>
              </a:extLst>
            </p:cNvPr>
            <p:cNvSpPr/>
            <p:nvPr/>
          </p:nvSpPr>
          <p:spPr>
            <a:xfrm>
              <a:off x="6482462" y="2248628"/>
              <a:ext cx="70075" cy="70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F4979FB0-059D-7A42-8590-B4B0E10FB8A5}"/>
                </a:ext>
              </a:extLst>
            </p:cNvPr>
            <p:cNvCxnSpPr/>
            <p:nvPr/>
          </p:nvCxnSpPr>
          <p:spPr>
            <a:xfrm rot="5400000">
              <a:off x="6364179" y="2580153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108EC943-2453-6A49-AF10-0CA85FD6360A}"/>
                </a:ext>
              </a:extLst>
            </p:cNvPr>
            <p:cNvCxnSpPr/>
            <p:nvPr/>
          </p:nvCxnSpPr>
          <p:spPr>
            <a:xfrm rot="5400000" flipH="1" flipV="1">
              <a:off x="6364179" y="2493239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D4A58FC3-BFEA-C44E-B2FB-AFF414999AC8}"/>
                </a:ext>
              </a:extLst>
            </p:cNvPr>
            <p:cNvSpPr txBox="1"/>
            <p:nvPr/>
          </p:nvSpPr>
          <p:spPr>
            <a:xfrm>
              <a:off x="5685910" y="2592767"/>
              <a:ext cx="396278" cy="451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A9431943-B9DE-B046-BECB-2B7A6913D972}"/>
                </a:ext>
              </a:extLst>
            </p:cNvPr>
            <p:cNvCxnSpPr/>
            <p:nvPr/>
          </p:nvCxnSpPr>
          <p:spPr>
            <a:xfrm rot="5400000">
              <a:off x="7035542" y="2588519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C4C932D9-302F-D040-AE07-0AD0EB243AD2}"/>
                </a:ext>
              </a:extLst>
            </p:cNvPr>
            <p:cNvCxnSpPr/>
            <p:nvPr/>
          </p:nvCxnSpPr>
          <p:spPr>
            <a:xfrm rot="5400000" flipH="1" flipV="1">
              <a:off x="7035542" y="2501605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18AAFE8A-2A3A-1847-869C-E64F0BC77651}"/>
                </a:ext>
              </a:extLst>
            </p:cNvPr>
            <p:cNvSpPr txBox="1"/>
            <p:nvPr/>
          </p:nvSpPr>
          <p:spPr>
            <a:xfrm>
              <a:off x="6579580" y="259586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L/2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57C8D48E-265E-8341-9CFC-10C081483F2F}"/>
              </a:ext>
            </a:extLst>
          </p:cNvPr>
          <p:cNvCxnSpPr>
            <a:cxnSpLocks/>
          </p:cNvCxnSpPr>
          <p:nvPr/>
        </p:nvCxnSpPr>
        <p:spPr>
          <a:xfrm>
            <a:off x="2228070" y="3032912"/>
            <a:ext cx="4347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02693F-864F-CC41-9451-B2A9D1476064}"/>
              </a:ext>
            </a:extLst>
          </p:cNvPr>
          <p:cNvCxnSpPr>
            <a:cxnSpLocks/>
          </p:cNvCxnSpPr>
          <p:nvPr/>
        </p:nvCxnSpPr>
        <p:spPr>
          <a:xfrm>
            <a:off x="2228070" y="3786729"/>
            <a:ext cx="4347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F3DF6307-AEFF-0F4B-A8EF-F640CAF85641}"/>
              </a:ext>
            </a:extLst>
          </p:cNvPr>
          <p:cNvCxnSpPr>
            <a:cxnSpLocks/>
          </p:cNvCxnSpPr>
          <p:nvPr/>
        </p:nvCxnSpPr>
        <p:spPr>
          <a:xfrm>
            <a:off x="2206764" y="4530351"/>
            <a:ext cx="436860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65876D4B-1704-CF46-8CE6-D25C160E252E}"/>
              </a:ext>
            </a:extLst>
          </p:cNvPr>
          <p:cNvSpPr txBox="1"/>
          <p:nvPr/>
        </p:nvSpPr>
        <p:spPr>
          <a:xfrm>
            <a:off x="1069878" y="2863635"/>
            <a:ext cx="353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7613BDE5-7BA8-E14E-AD5B-BCC3B336C3E4}"/>
              </a:ext>
            </a:extLst>
          </p:cNvPr>
          <p:cNvSpPr txBox="1"/>
          <p:nvPr/>
        </p:nvSpPr>
        <p:spPr>
          <a:xfrm>
            <a:off x="1094974" y="3617452"/>
            <a:ext cx="303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V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1BDB86F8-8C31-2542-875F-1804253D877B}"/>
              </a:ext>
            </a:extLst>
          </p:cNvPr>
          <p:cNvSpPr txBox="1"/>
          <p:nvPr/>
        </p:nvSpPr>
        <p:spPr>
          <a:xfrm>
            <a:off x="749818" y="4361074"/>
            <a:ext cx="1040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Déformée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BED32BAD-E612-8A47-BB9F-6F28041EA0A6}"/>
              </a:ext>
            </a:extLst>
          </p:cNvPr>
          <p:cNvGrpSpPr/>
          <p:nvPr/>
        </p:nvGrpSpPr>
        <p:grpSpPr>
          <a:xfrm>
            <a:off x="3318144" y="1081233"/>
            <a:ext cx="3659774" cy="578931"/>
            <a:chOff x="3275856" y="1313052"/>
            <a:chExt cx="4314258" cy="68246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8E16DB58-7F57-FA4B-A725-F0573BBEEFBD}"/>
                </a:ext>
              </a:extLst>
            </p:cNvPr>
            <p:cNvSpPr txBox="1"/>
            <p:nvPr/>
          </p:nvSpPr>
          <p:spPr>
            <a:xfrm>
              <a:off x="3419872" y="1313052"/>
              <a:ext cx="906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q=P / L</a:t>
              </a:r>
              <a:endParaRPr lang="de-DE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xmlns="" id="{A2BBBCB2-88E1-3143-9137-5C7586D6FF9D}"/>
                </a:ext>
              </a:extLst>
            </p:cNvPr>
            <p:cNvCxnSpPr/>
            <p:nvPr/>
          </p:nvCxnSpPr>
          <p:spPr>
            <a:xfrm>
              <a:off x="3275856" y="1706169"/>
              <a:ext cx="0" cy="289345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xmlns="" id="{92407901-3CD9-9A4D-A845-4982F799EE80}"/>
                </a:ext>
              </a:extLst>
            </p:cNvPr>
            <p:cNvCxnSpPr/>
            <p:nvPr/>
          </p:nvCxnSpPr>
          <p:spPr>
            <a:xfrm>
              <a:off x="3419872" y="1706169"/>
              <a:ext cx="0" cy="289345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xmlns="" id="{63B7613B-5488-7D4E-BBEA-6A030BE3B95D}"/>
                </a:ext>
              </a:extLst>
            </p:cNvPr>
            <p:cNvCxnSpPr/>
            <p:nvPr/>
          </p:nvCxnSpPr>
          <p:spPr>
            <a:xfrm>
              <a:off x="3563888" y="1706169"/>
              <a:ext cx="0" cy="289345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xmlns="" id="{D92035A7-199F-F249-99A4-AD0EDB5B8147}"/>
                </a:ext>
              </a:extLst>
            </p:cNvPr>
            <p:cNvCxnSpPr/>
            <p:nvPr/>
          </p:nvCxnSpPr>
          <p:spPr>
            <a:xfrm>
              <a:off x="3707904" y="1706169"/>
              <a:ext cx="0" cy="289345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xmlns="" id="{60A01A1D-B0B6-6C49-B33D-E408D19F6577}"/>
                </a:ext>
              </a:extLst>
            </p:cNvPr>
            <p:cNvCxnSpPr/>
            <p:nvPr/>
          </p:nvCxnSpPr>
          <p:spPr>
            <a:xfrm>
              <a:off x="3851920" y="1706169"/>
              <a:ext cx="0" cy="289345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xmlns="" id="{7D0F1992-64D3-6648-AFB8-CDE89346D4FB}"/>
                </a:ext>
              </a:extLst>
            </p:cNvPr>
            <p:cNvCxnSpPr/>
            <p:nvPr/>
          </p:nvCxnSpPr>
          <p:spPr>
            <a:xfrm>
              <a:off x="3995936" y="1706169"/>
              <a:ext cx="0" cy="289345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xmlns="" id="{89576DD4-6BC5-4E48-B887-53F637B0CD42}"/>
                </a:ext>
              </a:extLst>
            </p:cNvPr>
            <p:cNvCxnSpPr/>
            <p:nvPr/>
          </p:nvCxnSpPr>
          <p:spPr>
            <a:xfrm>
              <a:off x="4139952" y="1706169"/>
              <a:ext cx="0" cy="289345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xmlns="" id="{D610FEC8-2BE7-0B44-8CD9-F8A18DCC51E8}"/>
                </a:ext>
              </a:extLst>
            </p:cNvPr>
            <p:cNvCxnSpPr/>
            <p:nvPr/>
          </p:nvCxnSpPr>
          <p:spPr>
            <a:xfrm>
              <a:off x="4283968" y="1706169"/>
              <a:ext cx="0" cy="289345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xmlns="" id="{4FE0A702-7B9B-DE43-BBC1-97A618E54D7E}"/>
                </a:ext>
              </a:extLst>
            </p:cNvPr>
            <p:cNvCxnSpPr/>
            <p:nvPr/>
          </p:nvCxnSpPr>
          <p:spPr>
            <a:xfrm>
              <a:off x="4442343" y="1706169"/>
              <a:ext cx="0" cy="289345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xmlns="" id="{B7A3E97E-04E9-8F4E-82D4-BE196C82A060}"/>
                </a:ext>
              </a:extLst>
            </p:cNvPr>
            <p:cNvCxnSpPr/>
            <p:nvPr/>
          </p:nvCxnSpPr>
          <p:spPr>
            <a:xfrm>
              <a:off x="7115831" y="1503656"/>
              <a:ext cx="0" cy="470568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85F3C3F1-32ED-A74C-9A19-22232602E8BA}"/>
                </a:ext>
              </a:extLst>
            </p:cNvPr>
            <p:cNvSpPr txBox="1"/>
            <p:nvPr/>
          </p:nvSpPr>
          <p:spPr>
            <a:xfrm>
              <a:off x="7084847" y="151873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P/2</a:t>
              </a:r>
              <a:endParaRPr lang="de-DE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946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FF7C24B0-D20E-C045-BED4-41C8033B4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ADE4CF69-15C6-7040-813B-BF1E1DBA4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3 (brouillon)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DEF75EB-0A37-9D43-8456-AED116E49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85451EF-8928-DD41-8060-20FC62FA7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F271EB5-CA19-0142-B799-DAF447DA6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14</a:t>
            </a:fld>
            <a:endParaRPr lang="fr-FR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69CF3C81-977A-634E-8F91-33E08EA822EA}"/>
              </a:ext>
            </a:extLst>
          </p:cNvPr>
          <p:cNvCxnSpPr>
            <a:cxnSpLocks/>
          </p:cNvCxnSpPr>
          <p:nvPr/>
        </p:nvCxnSpPr>
        <p:spPr>
          <a:xfrm>
            <a:off x="220483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BBA2331D-B590-D548-B840-2ADAA69DA146}"/>
              </a:ext>
            </a:extLst>
          </p:cNvPr>
          <p:cNvCxnSpPr>
            <a:cxnSpLocks/>
          </p:cNvCxnSpPr>
          <p:nvPr/>
        </p:nvCxnSpPr>
        <p:spPr>
          <a:xfrm>
            <a:off x="329068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43EC20D1-A2FD-414A-936F-02050C5EB9DF}"/>
              </a:ext>
            </a:extLst>
          </p:cNvPr>
          <p:cNvCxnSpPr>
            <a:cxnSpLocks/>
          </p:cNvCxnSpPr>
          <p:nvPr/>
        </p:nvCxnSpPr>
        <p:spPr>
          <a:xfrm>
            <a:off x="494803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7CB553E6-983B-3A47-A39B-05B3DA2D5CBB}"/>
              </a:ext>
            </a:extLst>
          </p:cNvPr>
          <p:cNvCxnSpPr>
            <a:cxnSpLocks/>
          </p:cNvCxnSpPr>
          <p:nvPr/>
        </p:nvCxnSpPr>
        <p:spPr>
          <a:xfrm>
            <a:off x="601483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A6BDA968-9B3D-F64A-AF46-6121577FD734}"/>
              </a:ext>
            </a:extLst>
          </p:cNvPr>
          <p:cNvCxnSpPr>
            <a:cxnSpLocks/>
          </p:cNvCxnSpPr>
          <p:nvPr/>
        </p:nvCxnSpPr>
        <p:spPr>
          <a:xfrm>
            <a:off x="656728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0A4DB5A3-0EA7-FA47-BEB9-4551BCD74DA4}"/>
              </a:ext>
            </a:extLst>
          </p:cNvPr>
          <p:cNvGrpSpPr/>
          <p:nvPr/>
        </p:nvGrpSpPr>
        <p:grpSpPr>
          <a:xfrm>
            <a:off x="2155283" y="1330420"/>
            <a:ext cx="4514990" cy="1241329"/>
            <a:chOff x="1790560" y="1546640"/>
            <a:chExt cx="5445736" cy="1497224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1365E298-165D-4446-AFC5-AF3AD5ECDECF}"/>
                </a:ext>
              </a:extLst>
            </p:cNvPr>
            <p:cNvCxnSpPr/>
            <p:nvPr/>
          </p:nvCxnSpPr>
          <p:spPr>
            <a:xfrm>
              <a:off x="1848823" y="1546640"/>
              <a:ext cx="0" cy="86720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DF3FA844-88FC-E94C-B39E-075DB3E57823}"/>
                </a:ext>
              </a:extLst>
            </p:cNvPr>
            <p:cNvSpPr/>
            <p:nvPr/>
          </p:nvSpPr>
          <p:spPr>
            <a:xfrm>
              <a:off x="1878352" y="1995514"/>
              <a:ext cx="5244444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CE184254-0E06-D44F-B52D-B181A9F24114}"/>
                </a:ext>
              </a:extLst>
            </p:cNvPr>
            <p:cNvCxnSpPr/>
            <p:nvPr/>
          </p:nvCxnSpPr>
          <p:spPr>
            <a:xfrm rot="5400000">
              <a:off x="1794418" y="2590207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2D0ABECF-1A0D-BD48-9833-9C3CCF0910CF}"/>
                </a:ext>
              </a:extLst>
            </p:cNvPr>
            <p:cNvCxnSpPr/>
            <p:nvPr/>
          </p:nvCxnSpPr>
          <p:spPr>
            <a:xfrm rot="5400000" flipH="1" flipV="1">
              <a:off x="1794418" y="2503293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20FB781E-1D83-5347-9F79-041D237DE160}"/>
                </a:ext>
              </a:extLst>
            </p:cNvPr>
            <p:cNvSpPr txBox="1"/>
            <p:nvPr/>
          </p:nvSpPr>
          <p:spPr>
            <a:xfrm>
              <a:off x="2322368" y="2585212"/>
              <a:ext cx="396278" cy="451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CEEE5A5A-BF78-474A-8F5B-26601ACAF5A9}"/>
                </a:ext>
              </a:extLst>
            </p:cNvPr>
            <p:cNvCxnSpPr/>
            <p:nvPr/>
          </p:nvCxnSpPr>
          <p:spPr>
            <a:xfrm rot="5400000">
              <a:off x="4356056" y="2589511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E7743A03-6246-1249-8DDE-4AD8CF08AD8B}"/>
                </a:ext>
              </a:extLst>
            </p:cNvPr>
            <p:cNvCxnSpPr/>
            <p:nvPr/>
          </p:nvCxnSpPr>
          <p:spPr>
            <a:xfrm rot="5400000" flipH="1" flipV="1">
              <a:off x="4356056" y="2502597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37F0194E-9B9C-6341-AFF3-D9FA69F1E0DC}"/>
                </a:ext>
              </a:extLst>
            </p:cNvPr>
            <p:cNvCxnSpPr/>
            <p:nvPr/>
          </p:nvCxnSpPr>
          <p:spPr>
            <a:xfrm flipV="1">
              <a:off x="1790560" y="2580150"/>
              <a:ext cx="5445736" cy="100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071F2984-5C3F-FD4F-A268-012FE8E1C290}"/>
                </a:ext>
              </a:extLst>
            </p:cNvPr>
            <p:cNvSpPr/>
            <p:nvPr/>
          </p:nvSpPr>
          <p:spPr>
            <a:xfrm>
              <a:off x="3094021" y="1974224"/>
              <a:ext cx="86910" cy="8725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Isosceles Triangle 19">
              <a:extLst>
                <a:ext uri="{FF2B5EF4-FFF2-40B4-BE49-F238E27FC236}">
                  <a16:creationId xmlns:a16="http://schemas.microsoft.com/office/drawing/2014/main" xmlns="" id="{137647DF-5088-0843-AA8B-14BC59E3E434}"/>
                </a:ext>
              </a:extLst>
            </p:cNvPr>
            <p:cNvSpPr/>
            <p:nvPr/>
          </p:nvSpPr>
          <p:spPr>
            <a:xfrm>
              <a:off x="5015105" y="2047530"/>
              <a:ext cx="278114" cy="19558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FAAC9F0C-C407-B54C-8E35-D9CB6005107B}"/>
                </a:ext>
              </a:extLst>
            </p:cNvPr>
            <p:cNvCxnSpPr/>
            <p:nvPr/>
          </p:nvCxnSpPr>
          <p:spPr>
            <a:xfrm>
              <a:off x="4876048" y="2344791"/>
              <a:ext cx="556226" cy="1551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D14D48DA-FBBF-924B-AAFF-D44D1EF73B49}"/>
                </a:ext>
              </a:extLst>
            </p:cNvPr>
            <p:cNvSpPr/>
            <p:nvPr/>
          </p:nvSpPr>
          <p:spPr>
            <a:xfrm>
              <a:off x="5063893" y="2245507"/>
              <a:ext cx="70075" cy="70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xmlns="" id="{44188792-5D8E-5043-8521-57ADEA526640}"/>
                </a:ext>
              </a:extLst>
            </p:cNvPr>
            <p:cNvSpPr/>
            <p:nvPr/>
          </p:nvSpPr>
          <p:spPr>
            <a:xfrm>
              <a:off x="5194775" y="2247375"/>
              <a:ext cx="70075" cy="70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148A204E-37E2-2A41-AB86-FB12EEFCB9B4}"/>
                </a:ext>
              </a:extLst>
            </p:cNvPr>
            <p:cNvCxnSpPr/>
            <p:nvPr/>
          </p:nvCxnSpPr>
          <p:spPr>
            <a:xfrm rot="5400000">
              <a:off x="5068156" y="2585216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67B3070A-33BA-8F4D-AB25-706BB605E13B}"/>
                </a:ext>
              </a:extLst>
            </p:cNvPr>
            <p:cNvCxnSpPr/>
            <p:nvPr/>
          </p:nvCxnSpPr>
          <p:spPr>
            <a:xfrm rot="5400000" flipH="1" flipV="1">
              <a:off x="5068156" y="2498302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68777445-A6D9-2C48-B7EC-E9B890C85A33}"/>
                </a:ext>
              </a:extLst>
            </p:cNvPr>
            <p:cNvCxnSpPr/>
            <p:nvPr/>
          </p:nvCxnSpPr>
          <p:spPr>
            <a:xfrm rot="5400000">
              <a:off x="3050223" y="2602113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F2A45BB3-494E-D04F-933E-ED95F987E5B3}"/>
                </a:ext>
              </a:extLst>
            </p:cNvPr>
            <p:cNvCxnSpPr/>
            <p:nvPr/>
          </p:nvCxnSpPr>
          <p:spPr>
            <a:xfrm rot="5400000" flipH="1" flipV="1">
              <a:off x="3050223" y="2515199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41931570-B79D-6849-8472-D359D34FB354}"/>
                </a:ext>
              </a:extLst>
            </p:cNvPr>
            <p:cNvSpPr txBox="1"/>
            <p:nvPr/>
          </p:nvSpPr>
          <p:spPr>
            <a:xfrm>
              <a:off x="3529923" y="2585211"/>
              <a:ext cx="396278" cy="451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69656B04-9BFC-A74F-9C45-694DA48A8F0B}"/>
                </a:ext>
              </a:extLst>
            </p:cNvPr>
            <p:cNvSpPr txBox="1"/>
            <p:nvPr/>
          </p:nvSpPr>
          <p:spPr>
            <a:xfrm>
              <a:off x="4605083" y="258609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L/2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DDF27E17-6476-E94D-B019-C5BFB3F27F11}"/>
                </a:ext>
              </a:extLst>
            </p:cNvPr>
            <p:cNvSpPr/>
            <p:nvPr/>
          </p:nvSpPr>
          <p:spPr>
            <a:xfrm>
              <a:off x="4386204" y="1974746"/>
              <a:ext cx="86910" cy="8725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Isosceles Triangle 36">
              <a:extLst>
                <a:ext uri="{FF2B5EF4-FFF2-40B4-BE49-F238E27FC236}">
                  <a16:creationId xmlns:a16="http://schemas.microsoft.com/office/drawing/2014/main" xmlns="" id="{14182D0E-1CE9-2247-A9B5-70962F7C3E93}"/>
                </a:ext>
              </a:extLst>
            </p:cNvPr>
            <p:cNvSpPr/>
            <p:nvPr/>
          </p:nvSpPr>
          <p:spPr>
            <a:xfrm>
              <a:off x="6302792" y="2051164"/>
              <a:ext cx="278114" cy="19558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C8E6EF6B-6977-2144-907C-9A51B253F501}"/>
                </a:ext>
              </a:extLst>
            </p:cNvPr>
            <p:cNvCxnSpPr/>
            <p:nvPr/>
          </p:nvCxnSpPr>
          <p:spPr>
            <a:xfrm>
              <a:off x="6163735" y="2348425"/>
              <a:ext cx="556226" cy="1551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0B366342-8E35-754A-87DC-D077ECB5C1C6}"/>
                </a:ext>
              </a:extLst>
            </p:cNvPr>
            <p:cNvSpPr/>
            <p:nvPr/>
          </p:nvSpPr>
          <p:spPr>
            <a:xfrm>
              <a:off x="6351580" y="2249141"/>
              <a:ext cx="70075" cy="70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002D43B7-9E99-064B-8594-B05EC771E694}"/>
                </a:ext>
              </a:extLst>
            </p:cNvPr>
            <p:cNvSpPr/>
            <p:nvPr/>
          </p:nvSpPr>
          <p:spPr>
            <a:xfrm>
              <a:off x="6482462" y="2248628"/>
              <a:ext cx="70075" cy="70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F4979FB0-059D-7A42-8590-B4B0E10FB8A5}"/>
                </a:ext>
              </a:extLst>
            </p:cNvPr>
            <p:cNvCxnSpPr/>
            <p:nvPr/>
          </p:nvCxnSpPr>
          <p:spPr>
            <a:xfrm rot="5400000">
              <a:off x="6364179" y="2580153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108EC943-2453-6A49-AF10-0CA85FD6360A}"/>
                </a:ext>
              </a:extLst>
            </p:cNvPr>
            <p:cNvCxnSpPr/>
            <p:nvPr/>
          </p:nvCxnSpPr>
          <p:spPr>
            <a:xfrm rot="5400000" flipH="1" flipV="1">
              <a:off x="6364179" y="2493239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D4A58FC3-BFEA-C44E-B2FB-AFF414999AC8}"/>
                </a:ext>
              </a:extLst>
            </p:cNvPr>
            <p:cNvSpPr txBox="1"/>
            <p:nvPr/>
          </p:nvSpPr>
          <p:spPr>
            <a:xfrm>
              <a:off x="5685910" y="2592767"/>
              <a:ext cx="396278" cy="451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A9431943-B9DE-B046-BECB-2B7A6913D972}"/>
                </a:ext>
              </a:extLst>
            </p:cNvPr>
            <p:cNvCxnSpPr/>
            <p:nvPr/>
          </p:nvCxnSpPr>
          <p:spPr>
            <a:xfrm rot="5400000">
              <a:off x="7035542" y="2588519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C4C932D9-302F-D040-AE07-0AD0EB243AD2}"/>
                </a:ext>
              </a:extLst>
            </p:cNvPr>
            <p:cNvCxnSpPr/>
            <p:nvPr/>
          </p:nvCxnSpPr>
          <p:spPr>
            <a:xfrm rot="5400000" flipH="1" flipV="1">
              <a:off x="7035542" y="2501605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18AAFE8A-2A3A-1847-869C-E64F0BC77651}"/>
                </a:ext>
              </a:extLst>
            </p:cNvPr>
            <p:cNvSpPr txBox="1"/>
            <p:nvPr/>
          </p:nvSpPr>
          <p:spPr>
            <a:xfrm>
              <a:off x="6579580" y="259586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L/2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xmlns="" id="{57C8D48E-265E-8341-9CFC-10C081483F2F}"/>
              </a:ext>
            </a:extLst>
          </p:cNvPr>
          <p:cNvCxnSpPr>
            <a:cxnSpLocks/>
          </p:cNvCxnSpPr>
          <p:nvPr/>
        </p:nvCxnSpPr>
        <p:spPr>
          <a:xfrm>
            <a:off x="2228070" y="3032912"/>
            <a:ext cx="4347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1906172" y="1005840"/>
            <a:ext cx="5057336" cy="1418578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44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69CF3C81-977A-634E-8F91-33E08EA822EA}"/>
              </a:ext>
            </a:extLst>
          </p:cNvPr>
          <p:cNvCxnSpPr>
            <a:cxnSpLocks/>
          </p:cNvCxnSpPr>
          <p:nvPr/>
        </p:nvCxnSpPr>
        <p:spPr>
          <a:xfrm>
            <a:off x="220483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xmlns="" id="{BBA2331D-B590-D548-B840-2ADAA69DA146}"/>
              </a:ext>
            </a:extLst>
          </p:cNvPr>
          <p:cNvCxnSpPr>
            <a:cxnSpLocks/>
          </p:cNvCxnSpPr>
          <p:nvPr/>
        </p:nvCxnSpPr>
        <p:spPr>
          <a:xfrm>
            <a:off x="329068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xmlns="" id="{7FA45897-F33B-DE49-A573-B54E45484FF0}"/>
              </a:ext>
            </a:extLst>
          </p:cNvPr>
          <p:cNvCxnSpPr>
            <a:cxnSpLocks/>
          </p:cNvCxnSpPr>
          <p:nvPr/>
        </p:nvCxnSpPr>
        <p:spPr>
          <a:xfrm>
            <a:off x="435748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xmlns="" id="{43EC20D1-A2FD-414A-936F-02050C5EB9DF}"/>
              </a:ext>
            </a:extLst>
          </p:cNvPr>
          <p:cNvCxnSpPr>
            <a:cxnSpLocks/>
          </p:cNvCxnSpPr>
          <p:nvPr/>
        </p:nvCxnSpPr>
        <p:spPr>
          <a:xfrm>
            <a:off x="494803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xmlns="" id="{7CB553E6-983B-3A47-A39B-05B3DA2D5CBB}"/>
              </a:ext>
            </a:extLst>
          </p:cNvPr>
          <p:cNvCxnSpPr>
            <a:cxnSpLocks/>
          </p:cNvCxnSpPr>
          <p:nvPr/>
        </p:nvCxnSpPr>
        <p:spPr>
          <a:xfrm>
            <a:off x="601483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xmlns="" id="{A6BDA968-9B3D-F64A-AF46-6121577FD734}"/>
              </a:ext>
            </a:extLst>
          </p:cNvPr>
          <p:cNvCxnSpPr>
            <a:cxnSpLocks/>
          </p:cNvCxnSpPr>
          <p:nvPr/>
        </p:nvCxnSpPr>
        <p:spPr>
          <a:xfrm>
            <a:off x="656728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79F26464-F963-3D45-A1AA-E0818E492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Exemple 4: Poutre cantilever avec deux moments concentrés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407E917-C5E8-F043-A8BA-8AD9CD7CF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4FC744F-E9A1-E64C-8E75-B8DB954A2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188E165-383A-C241-8A8C-57977CA25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15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0A4DB5A3-0EA7-FA47-BEB9-4551BCD74DA4}"/>
              </a:ext>
            </a:extLst>
          </p:cNvPr>
          <p:cNvGrpSpPr/>
          <p:nvPr/>
        </p:nvGrpSpPr>
        <p:grpSpPr>
          <a:xfrm>
            <a:off x="2155283" y="1330420"/>
            <a:ext cx="4514990" cy="1241329"/>
            <a:chOff x="1790560" y="1546640"/>
            <a:chExt cx="5445736" cy="1497224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1365E298-165D-4446-AFC5-AF3AD5ECDECF}"/>
                </a:ext>
              </a:extLst>
            </p:cNvPr>
            <p:cNvCxnSpPr/>
            <p:nvPr/>
          </p:nvCxnSpPr>
          <p:spPr>
            <a:xfrm>
              <a:off x="1848823" y="1546640"/>
              <a:ext cx="0" cy="86720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DF3FA844-88FC-E94C-B39E-075DB3E57823}"/>
                </a:ext>
              </a:extLst>
            </p:cNvPr>
            <p:cNvSpPr/>
            <p:nvPr/>
          </p:nvSpPr>
          <p:spPr>
            <a:xfrm>
              <a:off x="1878352" y="1995514"/>
              <a:ext cx="5244444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CE184254-0E06-D44F-B52D-B181A9F24114}"/>
                </a:ext>
              </a:extLst>
            </p:cNvPr>
            <p:cNvCxnSpPr/>
            <p:nvPr/>
          </p:nvCxnSpPr>
          <p:spPr>
            <a:xfrm rot="5400000">
              <a:off x="1794418" y="2590207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2D0ABECF-1A0D-BD48-9833-9C3CCF0910CF}"/>
                </a:ext>
              </a:extLst>
            </p:cNvPr>
            <p:cNvCxnSpPr/>
            <p:nvPr/>
          </p:nvCxnSpPr>
          <p:spPr>
            <a:xfrm rot="5400000" flipH="1" flipV="1">
              <a:off x="1794418" y="2503293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20FB781E-1D83-5347-9F79-041D237DE160}"/>
                </a:ext>
              </a:extLst>
            </p:cNvPr>
            <p:cNvSpPr txBox="1"/>
            <p:nvPr/>
          </p:nvSpPr>
          <p:spPr>
            <a:xfrm>
              <a:off x="2322368" y="2585212"/>
              <a:ext cx="396278" cy="451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CEEE5A5A-BF78-474A-8F5B-26601ACAF5A9}"/>
                </a:ext>
              </a:extLst>
            </p:cNvPr>
            <p:cNvCxnSpPr/>
            <p:nvPr/>
          </p:nvCxnSpPr>
          <p:spPr>
            <a:xfrm rot="5400000">
              <a:off x="4356056" y="2589511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E7743A03-6246-1249-8DDE-4AD8CF08AD8B}"/>
                </a:ext>
              </a:extLst>
            </p:cNvPr>
            <p:cNvCxnSpPr/>
            <p:nvPr/>
          </p:nvCxnSpPr>
          <p:spPr>
            <a:xfrm rot="5400000" flipH="1" flipV="1">
              <a:off x="4356056" y="2502597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37F0194E-9B9C-6341-AFF3-D9FA69F1E0DC}"/>
                </a:ext>
              </a:extLst>
            </p:cNvPr>
            <p:cNvCxnSpPr/>
            <p:nvPr/>
          </p:nvCxnSpPr>
          <p:spPr>
            <a:xfrm flipV="1">
              <a:off x="1790560" y="2580150"/>
              <a:ext cx="5445736" cy="100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071F2984-5C3F-FD4F-A268-012FE8E1C290}"/>
                </a:ext>
              </a:extLst>
            </p:cNvPr>
            <p:cNvSpPr/>
            <p:nvPr/>
          </p:nvSpPr>
          <p:spPr>
            <a:xfrm>
              <a:off x="3094021" y="1974224"/>
              <a:ext cx="86910" cy="8725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Isosceles Triangle 19">
              <a:extLst>
                <a:ext uri="{FF2B5EF4-FFF2-40B4-BE49-F238E27FC236}">
                  <a16:creationId xmlns:a16="http://schemas.microsoft.com/office/drawing/2014/main" xmlns="" id="{137647DF-5088-0843-AA8B-14BC59E3E434}"/>
                </a:ext>
              </a:extLst>
            </p:cNvPr>
            <p:cNvSpPr/>
            <p:nvPr/>
          </p:nvSpPr>
          <p:spPr>
            <a:xfrm>
              <a:off x="5015105" y="2047530"/>
              <a:ext cx="278114" cy="19558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FAAC9F0C-C407-B54C-8E35-D9CB6005107B}"/>
                </a:ext>
              </a:extLst>
            </p:cNvPr>
            <p:cNvCxnSpPr/>
            <p:nvPr/>
          </p:nvCxnSpPr>
          <p:spPr>
            <a:xfrm>
              <a:off x="4876048" y="2344791"/>
              <a:ext cx="556226" cy="1551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D14D48DA-FBBF-924B-AAFF-D44D1EF73B49}"/>
                </a:ext>
              </a:extLst>
            </p:cNvPr>
            <p:cNvSpPr/>
            <p:nvPr/>
          </p:nvSpPr>
          <p:spPr>
            <a:xfrm>
              <a:off x="5063893" y="2245507"/>
              <a:ext cx="70075" cy="70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44188792-5D8E-5043-8521-57ADEA526640}"/>
                </a:ext>
              </a:extLst>
            </p:cNvPr>
            <p:cNvSpPr/>
            <p:nvPr/>
          </p:nvSpPr>
          <p:spPr>
            <a:xfrm>
              <a:off x="5194775" y="2247375"/>
              <a:ext cx="70075" cy="70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148A204E-37E2-2A41-AB86-FB12EEFCB9B4}"/>
                </a:ext>
              </a:extLst>
            </p:cNvPr>
            <p:cNvCxnSpPr/>
            <p:nvPr/>
          </p:nvCxnSpPr>
          <p:spPr>
            <a:xfrm rot="5400000">
              <a:off x="5068156" y="2585216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67B3070A-33BA-8F4D-AB25-706BB605E13B}"/>
                </a:ext>
              </a:extLst>
            </p:cNvPr>
            <p:cNvCxnSpPr/>
            <p:nvPr/>
          </p:nvCxnSpPr>
          <p:spPr>
            <a:xfrm rot="5400000" flipH="1" flipV="1">
              <a:off x="5068156" y="2498302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68777445-A6D9-2C48-B7EC-E9B890C85A33}"/>
                </a:ext>
              </a:extLst>
            </p:cNvPr>
            <p:cNvCxnSpPr/>
            <p:nvPr/>
          </p:nvCxnSpPr>
          <p:spPr>
            <a:xfrm rot="5400000">
              <a:off x="3050223" y="2602113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F2A45BB3-494E-D04F-933E-ED95F987E5B3}"/>
                </a:ext>
              </a:extLst>
            </p:cNvPr>
            <p:cNvCxnSpPr/>
            <p:nvPr/>
          </p:nvCxnSpPr>
          <p:spPr>
            <a:xfrm rot="5400000" flipH="1" flipV="1">
              <a:off x="3050223" y="2515199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41931570-B79D-6849-8472-D359D34FB354}"/>
                </a:ext>
              </a:extLst>
            </p:cNvPr>
            <p:cNvSpPr txBox="1"/>
            <p:nvPr/>
          </p:nvSpPr>
          <p:spPr>
            <a:xfrm>
              <a:off x="3529923" y="2585211"/>
              <a:ext cx="396278" cy="451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69656B04-9BFC-A74F-9C45-694DA48A8F0B}"/>
                </a:ext>
              </a:extLst>
            </p:cNvPr>
            <p:cNvSpPr txBox="1"/>
            <p:nvPr/>
          </p:nvSpPr>
          <p:spPr>
            <a:xfrm>
              <a:off x="4605083" y="258609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L/2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DDF27E17-6476-E94D-B019-C5BFB3F27F11}"/>
                </a:ext>
              </a:extLst>
            </p:cNvPr>
            <p:cNvSpPr/>
            <p:nvPr/>
          </p:nvSpPr>
          <p:spPr>
            <a:xfrm>
              <a:off x="4386204" y="1974746"/>
              <a:ext cx="86910" cy="8725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Isosceles Triangle 36">
              <a:extLst>
                <a:ext uri="{FF2B5EF4-FFF2-40B4-BE49-F238E27FC236}">
                  <a16:creationId xmlns:a16="http://schemas.microsoft.com/office/drawing/2014/main" xmlns="" id="{14182D0E-1CE9-2247-A9B5-70962F7C3E93}"/>
                </a:ext>
              </a:extLst>
            </p:cNvPr>
            <p:cNvSpPr/>
            <p:nvPr/>
          </p:nvSpPr>
          <p:spPr>
            <a:xfrm>
              <a:off x="6302792" y="2051164"/>
              <a:ext cx="278114" cy="19558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C8E6EF6B-6977-2144-907C-9A51B253F501}"/>
                </a:ext>
              </a:extLst>
            </p:cNvPr>
            <p:cNvCxnSpPr/>
            <p:nvPr/>
          </p:nvCxnSpPr>
          <p:spPr>
            <a:xfrm>
              <a:off x="6163735" y="2348425"/>
              <a:ext cx="556226" cy="1551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0B366342-8E35-754A-87DC-D077ECB5C1C6}"/>
                </a:ext>
              </a:extLst>
            </p:cNvPr>
            <p:cNvSpPr/>
            <p:nvPr/>
          </p:nvSpPr>
          <p:spPr>
            <a:xfrm>
              <a:off x="6351580" y="2249141"/>
              <a:ext cx="70075" cy="70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xmlns="" id="{002D43B7-9E99-064B-8594-B05EC771E694}"/>
                </a:ext>
              </a:extLst>
            </p:cNvPr>
            <p:cNvSpPr/>
            <p:nvPr/>
          </p:nvSpPr>
          <p:spPr>
            <a:xfrm>
              <a:off x="6482462" y="2248628"/>
              <a:ext cx="70075" cy="70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F4979FB0-059D-7A42-8590-B4B0E10FB8A5}"/>
                </a:ext>
              </a:extLst>
            </p:cNvPr>
            <p:cNvCxnSpPr/>
            <p:nvPr/>
          </p:nvCxnSpPr>
          <p:spPr>
            <a:xfrm rot="5400000">
              <a:off x="6364179" y="2580153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108EC943-2453-6A49-AF10-0CA85FD6360A}"/>
                </a:ext>
              </a:extLst>
            </p:cNvPr>
            <p:cNvCxnSpPr/>
            <p:nvPr/>
          </p:nvCxnSpPr>
          <p:spPr>
            <a:xfrm rot="5400000" flipH="1" flipV="1">
              <a:off x="6364179" y="2493239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D4A58FC3-BFEA-C44E-B2FB-AFF414999AC8}"/>
                </a:ext>
              </a:extLst>
            </p:cNvPr>
            <p:cNvSpPr txBox="1"/>
            <p:nvPr/>
          </p:nvSpPr>
          <p:spPr>
            <a:xfrm>
              <a:off x="5685910" y="2592767"/>
              <a:ext cx="396278" cy="451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A9431943-B9DE-B046-BECB-2B7A6913D972}"/>
                </a:ext>
              </a:extLst>
            </p:cNvPr>
            <p:cNvCxnSpPr/>
            <p:nvPr/>
          </p:nvCxnSpPr>
          <p:spPr>
            <a:xfrm rot="5400000">
              <a:off x="7035542" y="2588519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C4C932D9-302F-D040-AE07-0AD0EB243AD2}"/>
                </a:ext>
              </a:extLst>
            </p:cNvPr>
            <p:cNvCxnSpPr/>
            <p:nvPr/>
          </p:nvCxnSpPr>
          <p:spPr>
            <a:xfrm rot="5400000" flipH="1" flipV="1">
              <a:off x="7035542" y="2501605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18AAFE8A-2A3A-1847-869C-E64F0BC77651}"/>
                </a:ext>
              </a:extLst>
            </p:cNvPr>
            <p:cNvSpPr txBox="1"/>
            <p:nvPr/>
          </p:nvSpPr>
          <p:spPr>
            <a:xfrm>
              <a:off x="6579580" y="259586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L/2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57C8D48E-265E-8341-9CFC-10C081483F2F}"/>
              </a:ext>
            </a:extLst>
          </p:cNvPr>
          <p:cNvCxnSpPr>
            <a:cxnSpLocks/>
          </p:cNvCxnSpPr>
          <p:nvPr/>
        </p:nvCxnSpPr>
        <p:spPr>
          <a:xfrm>
            <a:off x="2228070" y="3032912"/>
            <a:ext cx="4347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5202693F-864F-CC41-9451-B2A9D1476064}"/>
              </a:ext>
            </a:extLst>
          </p:cNvPr>
          <p:cNvCxnSpPr>
            <a:cxnSpLocks/>
          </p:cNvCxnSpPr>
          <p:nvPr/>
        </p:nvCxnSpPr>
        <p:spPr>
          <a:xfrm>
            <a:off x="2228070" y="3786729"/>
            <a:ext cx="4347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F3DF6307-AEFF-0F4B-A8EF-F640CAF85641}"/>
              </a:ext>
            </a:extLst>
          </p:cNvPr>
          <p:cNvCxnSpPr>
            <a:cxnSpLocks/>
          </p:cNvCxnSpPr>
          <p:nvPr/>
        </p:nvCxnSpPr>
        <p:spPr>
          <a:xfrm>
            <a:off x="2206764" y="4530351"/>
            <a:ext cx="436860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65876D4B-1704-CF46-8CE6-D25C160E252E}"/>
              </a:ext>
            </a:extLst>
          </p:cNvPr>
          <p:cNvSpPr txBox="1"/>
          <p:nvPr/>
        </p:nvSpPr>
        <p:spPr>
          <a:xfrm>
            <a:off x="1069878" y="2863635"/>
            <a:ext cx="353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7613BDE5-7BA8-E14E-AD5B-BCC3B336C3E4}"/>
              </a:ext>
            </a:extLst>
          </p:cNvPr>
          <p:cNvSpPr txBox="1"/>
          <p:nvPr/>
        </p:nvSpPr>
        <p:spPr>
          <a:xfrm>
            <a:off x="1094974" y="3617452"/>
            <a:ext cx="303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V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1BDB86F8-8C31-2542-875F-1804253D877B}"/>
              </a:ext>
            </a:extLst>
          </p:cNvPr>
          <p:cNvSpPr txBox="1"/>
          <p:nvPr/>
        </p:nvSpPr>
        <p:spPr>
          <a:xfrm>
            <a:off x="749818" y="4361074"/>
            <a:ext cx="1040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Déformée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822ACADA-B4D1-F84A-BD52-F87B3BA30B00}"/>
              </a:ext>
            </a:extLst>
          </p:cNvPr>
          <p:cNvGrpSpPr/>
          <p:nvPr/>
        </p:nvGrpSpPr>
        <p:grpSpPr>
          <a:xfrm>
            <a:off x="3674426" y="1308812"/>
            <a:ext cx="2491273" cy="533242"/>
            <a:chOff x="3552801" y="1491249"/>
            <a:chExt cx="3084717" cy="660265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xmlns="" id="{1CA2DB5E-E725-FD4B-B352-B5158CB1C7C3}"/>
                </a:ext>
              </a:extLst>
            </p:cNvPr>
            <p:cNvSpPr txBox="1"/>
            <p:nvPr/>
          </p:nvSpPr>
          <p:spPr>
            <a:xfrm>
              <a:off x="3552801" y="1494534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M</a:t>
              </a:r>
              <a:endParaRPr lang="de-DE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xmlns="" id="{8ADEE67A-81AC-1A44-96CE-FCB8694459BD}"/>
                </a:ext>
              </a:extLst>
            </p:cNvPr>
            <p:cNvSpPr/>
            <p:nvPr/>
          </p:nvSpPr>
          <p:spPr>
            <a:xfrm>
              <a:off x="3637783" y="1859752"/>
              <a:ext cx="232711" cy="291762"/>
            </a:xfrm>
            <a:custGeom>
              <a:avLst/>
              <a:gdLst>
                <a:gd name="connsiteX0" fmla="*/ 232711 w 232711"/>
                <a:gd name="connsiteY0" fmla="*/ 48142 h 291762"/>
                <a:gd name="connsiteX1" fmla="*/ 131771 w 232711"/>
                <a:gd name="connsiteY1" fmla="*/ 640 h 291762"/>
                <a:gd name="connsiteX2" fmla="*/ 18955 w 232711"/>
                <a:gd name="connsiteY2" fmla="*/ 30329 h 291762"/>
                <a:gd name="connsiteX3" fmla="*/ 1142 w 232711"/>
                <a:gd name="connsiteY3" fmla="*/ 155020 h 291762"/>
                <a:gd name="connsiteX4" fmla="*/ 30831 w 232711"/>
                <a:gd name="connsiteY4" fmla="*/ 255960 h 291762"/>
                <a:gd name="connsiteX5" fmla="*/ 131771 w 232711"/>
                <a:gd name="connsiteY5" fmla="*/ 291586 h 291762"/>
                <a:gd name="connsiteX6" fmla="*/ 214898 w 232711"/>
                <a:gd name="connsiteY6" fmla="*/ 244084 h 291762"/>
                <a:gd name="connsiteX7" fmla="*/ 214898 w 232711"/>
                <a:gd name="connsiteY7" fmla="*/ 244084 h 291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711" h="291762">
                  <a:moveTo>
                    <a:pt x="232711" y="48142"/>
                  </a:moveTo>
                  <a:cubicBezTo>
                    <a:pt x="200054" y="25875"/>
                    <a:pt x="167397" y="3609"/>
                    <a:pt x="131771" y="640"/>
                  </a:cubicBezTo>
                  <a:cubicBezTo>
                    <a:pt x="96145" y="-2329"/>
                    <a:pt x="40726" y="4599"/>
                    <a:pt x="18955" y="30329"/>
                  </a:cubicBezTo>
                  <a:cubicBezTo>
                    <a:pt x="-2816" y="56059"/>
                    <a:pt x="-837" y="117415"/>
                    <a:pt x="1142" y="155020"/>
                  </a:cubicBezTo>
                  <a:cubicBezTo>
                    <a:pt x="3121" y="192625"/>
                    <a:pt x="9060" y="233199"/>
                    <a:pt x="30831" y="255960"/>
                  </a:cubicBezTo>
                  <a:cubicBezTo>
                    <a:pt x="52602" y="278721"/>
                    <a:pt x="101093" y="293565"/>
                    <a:pt x="131771" y="291586"/>
                  </a:cubicBezTo>
                  <a:cubicBezTo>
                    <a:pt x="162449" y="289607"/>
                    <a:pt x="214898" y="244084"/>
                    <a:pt x="214898" y="244084"/>
                  </a:cubicBezTo>
                  <a:lnTo>
                    <a:pt x="214898" y="244084"/>
                  </a:lnTo>
                </a:path>
              </a:pathLst>
            </a:custGeom>
            <a:noFill/>
            <a:ln>
              <a:solidFill>
                <a:srgbClr val="0070C0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xmlns="" id="{44C2BFCE-5D1F-EE48-A27C-99B4F273292B}"/>
                </a:ext>
              </a:extLst>
            </p:cNvPr>
            <p:cNvSpPr txBox="1"/>
            <p:nvPr/>
          </p:nvSpPr>
          <p:spPr>
            <a:xfrm>
              <a:off x="6234844" y="1491249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M</a:t>
              </a:r>
              <a:endParaRPr lang="de-DE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xmlns="" id="{94D17096-1F74-4B42-9EE5-B152F7A991CA}"/>
                </a:ext>
              </a:extLst>
            </p:cNvPr>
            <p:cNvSpPr/>
            <p:nvPr/>
          </p:nvSpPr>
          <p:spPr>
            <a:xfrm>
              <a:off x="6319826" y="1856467"/>
              <a:ext cx="232711" cy="291762"/>
            </a:xfrm>
            <a:custGeom>
              <a:avLst/>
              <a:gdLst>
                <a:gd name="connsiteX0" fmla="*/ 232711 w 232711"/>
                <a:gd name="connsiteY0" fmla="*/ 48142 h 291762"/>
                <a:gd name="connsiteX1" fmla="*/ 131771 w 232711"/>
                <a:gd name="connsiteY1" fmla="*/ 640 h 291762"/>
                <a:gd name="connsiteX2" fmla="*/ 18955 w 232711"/>
                <a:gd name="connsiteY2" fmla="*/ 30329 h 291762"/>
                <a:gd name="connsiteX3" fmla="*/ 1142 w 232711"/>
                <a:gd name="connsiteY3" fmla="*/ 155020 h 291762"/>
                <a:gd name="connsiteX4" fmla="*/ 30831 w 232711"/>
                <a:gd name="connsiteY4" fmla="*/ 255960 h 291762"/>
                <a:gd name="connsiteX5" fmla="*/ 131771 w 232711"/>
                <a:gd name="connsiteY5" fmla="*/ 291586 h 291762"/>
                <a:gd name="connsiteX6" fmla="*/ 214898 w 232711"/>
                <a:gd name="connsiteY6" fmla="*/ 244084 h 291762"/>
                <a:gd name="connsiteX7" fmla="*/ 214898 w 232711"/>
                <a:gd name="connsiteY7" fmla="*/ 244084 h 291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711" h="291762">
                  <a:moveTo>
                    <a:pt x="232711" y="48142"/>
                  </a:moveTo>
                  <a:cubicBezTo>
                    <a:pt x="200054" y="25875"/>
                    <a:pt x="167397" y="3609"/>
                    <a:pt x="131771" y="640"/>
                  </a:cubicBezTo>
                  <a:cubicBezTo>
                    <a:pt x="96145" y="-2329"/>
                    <a:pt x="40726" y="4599"/>
                    <a:pt x="18955" y="30329"/>
                  </a:cubicBezTo>
                  <a:cubicBezTo>
                    <a:pt x="-2816" y="56059"/>
                    <a:pt x="-837" y="117415"/>
                    <a:pt x="1142" y="155020"/>
                  </a:cubicBezTo>
                  <a:cubicBezTo>
                    <a:pt x="3121" y="192625"/>
                    <a:pt x="9060" y="233199"/>
                    <a:pt x="30831" y="255960"/>
                  </a:cubicBezTo>
                  <a:cubicBezTo>
                    <a:pt x="52602" y="278721"/>
                    <a:pt x="101093" y="293565"/>
                    <a:pt x="131771" y="291586"/>
                  </a:cubicBezTo>
                  <a:cubicBezTo>
                    <a:pt x="162449" y="289607"/>
                    <a:pt x="214898" y="244084"/>
                    <a:pt x="214898" y="244084"/>
                  </a:cubicBezTo>
                  <a:lnTo>
                    <a:pt x="214898" y="244084"/>
                  </a:lnTo>
                </a:path>
              </a:pathLst>
            </a:custGeom>
            <a:noFill/>
            <a:ln>
              <a:solidFill>
                <a:srgbClr val="0070C0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xmlns="" id="{B3BBEFC9-2974-AA4E-BC41-D0DC741434A1}"/>
              </a:ext>
            </a:extLst>
          </p:cNvPr>
          <p:cNvCxnSpPr>
            <a:cxnSpLocks/>
          </p:cNvCxnSpPr>
          <p:nvPr/>
        </p:nvCxnSpPr>
        <p:spPr>
          <a:xfrm>
            <a:off x="3829528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12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FF7C24B0-D20E-C045-BED4-41C8033B4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ADE4CF69-15C6-7040-813B-BF1E1DBA4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4 (brouillon)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DEF75EB-0A37-9D43-8456-AED116E49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85451EF-8928-DD41-8060-20FC62FA7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F271EB5-CA19-0142-B799-DAF447DA6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16</a:t>
            </a:fld>
            <a:endParaRPr lang="fr-FR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69CF3C81-977A-634E-8F91-33E08EA822EA}"/>
              </a:ext>
            </a:extLst>
          </p:cNvPr>
          <p:cNvCxnSpPr>
            <a:cxnSpLocks/>
          </p:cNvCxnSpPr>
          <p:nvPr/>
        </p:nvCxnSpPr>
        <p:spPr>
          <a:xfrm>
            <a:off x="220483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BBA2331D-B590-D548-B840-2ADAA69DA146}"/>
              </a:ext>
            </a:extLst>
          </p:cNvPr>
          <p:cNvCxnSpPr>
            <a:cxnSpLocks/>
          </p:cNvCxnSpPr>
          <p:nvPr/>
        </p:nvCxnSpPr>
        <p:spPr>
          <a:xfrm>
            <a:off x="329068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7FA45897-F33B-DE49-A573-B54E45484FF0}"/>
              </a:ext>
            </a:extLst>
          </p:cNvPr>
          <p:cNvCxnSpPr>
            <a:cxnSpLocks/>
          </p:cNvCxnSpPr>
          <p:nvPr/>
        </p:nvCxnSpPr>
        <p:spPr>
          <a:xfrm>
            <a:off x="435748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43EC20D1-A2FD-414A-936F-02050C5EB9DF}"/>
              </a:ext>
            </a:extLst>
          </p:cNvPr>
          <p:cNvCxnSpPr>
            <a:cxnSpLocks/>
          </p:cNvCxnSpPr>
          <p:nvPr/>
        </p:nvCxnSpPr>
        <p:spPr>
          <a:xfrm>
            <a:off x="494803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7CB553E6-983B-3A47-A39B-05B3DA2D5CBB}"/>
              </a:ext>
            </a:extLst>
          </p:cNvPr>
          <p:cNvCxnSpPr>
            <a:cxnSpLocks/>
          </p:cNvCxnSpPr>
          <p:nvPr/>
        </p:nvCxnSpPr>
        <p:spPr>
          <a:xfrm>
            <a:off x="601483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A6BDA968-9B3D-F64A-AF46-6121577FD734}"/>
              </a:ext>
            </a:extLst>
          </p:cNvPr>
          <p:cNvCxnSpPr>
            <a:cxnSpLocks/>
          </p:cNvCxnSpPr>
          <p:nvPr/>
        </p:nvCxnSpPr>
        <p:spPr>
          <a:xfrm>
            <a:off x="6567285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0A4DB5A3-0EA7-FA47-BEB9-4551BCD74DA4}"/>
              </a:ext>
            </a:extLst>
          </p:cNvPr>
          <p:cNvGrpSpPr/>
          <p:nvPr/>
        </p:nvGrpSpPr>
        <p:grpSpPr>
          <a:xfrm>
            <a:off x="2155283" y="1330420"/>
            <a:ext cx="4514990" cy="1241329"/>
            <a:chOff x="1790560" y="1546640"/>
            <a:chExt cx="5445736" cy="149722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1365E298-165D-4446-AFC5-AF3AD5ECDECF}"/>
                </a:ext>
              </a:extLst>
            </p:cNvPr>
            <p:cNvCxnSpPr/>
            <p:nvPr/>
          </p:nvCxnSpPr>
          <p:spPr>
            <a:xfrm>
              <a:off x="1848823" y="1546640"/>
              <a:ext cx="0" cy="86720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DF3FA844-88FC-E94C-B39E-075DB3E57823}"/>
                </a:ext>
              </a:extLst>
            </p:cNvPr>
            <p:cNvSpPr/>
            <p:nvPr/>
          </p:nvSpPr>
          <p:spPr>
            <a:xfrm>
              <a:off x="1878352" y="1995514"/>
              <a:ext cx="5244444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CE184254-0E06-D44F-B52D-B181A9F24114}"/>
                </a:ext>
              </a:extLst>
            </p:cNvPr>
            <p:cNvCxnSpPr/>
            <p:nvPr/>
          </p:nvCxnSpPr>
          <p:spPr>
            <a:xfrm rot="5400000">
              <a:off x="1794418" y="2590207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2D0ABECF-1A0D-BD48-9833-9C3CCF0910CF}"/>
                </a:ext>
              </a:extLst>
            </p:cNvPr>
            <p:cNvCxnSpPr/>
            <p:nvPr/>
          </p:nvCxnSpPr>
          <p:spPr>
            <a:xfrm rot="5400000" flipH="1" flipV="1">
              <a:off x="1794418" y="2503293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20FB781E-1D83-5347-9F79-041D237DE160}"/>
                </a:ext>
              </a:extLst>
            </p:cNvPr>
            <p:cNvSpPr txBox="1"/>
            <p:nvPr/>
          </p:nvSpPr>
          <p:spPr>
            <a:xfrm>
              <a:off x="2322368" y="2585212"/>
              <a:ext cx="396278" cy="451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CEEE5A5A-BF78-474A-8F5B-26601ACAF5A9}"/>
                </a:ext>
              </a:extLst>
            </p:cNvPr>
            <p:cNvCxnSpPr/>
            <p:nvPr/>
          </p:nvCxnSpPr>
          <p:spPr>
            <a:xfrm rot="5400000">
              <a:off x="4356056" y="2589511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E7743A03-6246-1249-8DDE-4AD8CF08AD8B}"/>
                </a:ext>
              </a:extLst>
            </p:cNvPr>
            <p:cNvCxnSpPr/>
            <p:nvPr/>
          </p:nvCxnSpPr>
          <p:spPr>
            <a:xfrm rot="5400000" flipH="1" flipV="1">
              <a:off x="4356056" y="2502597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37F0194E-9B9C-6341-AFF3-D9FA69F1E0DC}"/>
                </a:ext>
              </a:extLst>
            </p:cNvPr>
            <p:cNvCxnSpPr/>
            <p:nvPr/>
          </p:nvCxnSpPr>
          <p:spPr>
            <a:xfrm flipV="1">
              <a:off x="1790560" y="2580150"/>
              <a:ext cx="5445736" cy="100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071F2984-5C3F-FD4F-A268-012FE8E1C290}"/>
                </a:ext>
              </a:extLst>
            </p:cNvPr>
            <p:cNvSpPr/>
            <p:nvPr/>
          </p:nvSpPr>
          <p:spPr>
            <a:xfrm>
              <a:off x="3094021" y="1974224"/>
              <a:ext cx="86910" cy="8725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Isosceles Triangle 19">
              <a:extLst>
                <a:ext uri="{FF2B5EF4-FFF2-40B4-BE49-F238E27FC236}">
                  <a16:creationId xmlns:a16="http://schemas.microsoft.com/office/drawing/2014/main" xmlns="" id="{137647DF-5088-0843-AA8B-14BC59E3E434}"/>
                </a:ext>
              </a:extLst>
            </p:cNvPr>
            <p:cNvSpPr/>
            <p:nvPr/>
          </p:nvSpPr>
          <p:spPr>
            <a:xfrm>
              <a:off x="5015105" y="2047530"/>
              <a:ext cx="278114" cy="19558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FAAC9F0C-C407-B54C-8E35-D9CB6005107B}"/>
                </a:ext>
              </a:extLst>
            </p:cNvPr>
            <p:cNvCxnSpPr/>
            <p:nvPr/>
          </p:nvCxnSpPr>
          <p:spPr>
            <a:xfrm>
              <a:off x="4876048" y="2344791"/>
              <a:ext cx="556226" cy="1551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xmlns="" id="{D14D48DA-FBBF-924B-AAFF-D44D1EF73B49}"/>
                </a:ext>
              </a:extLst>
            </p:cNvPr>
            <p:cNvSpPr/>
            <p:nvPr/>
          </p:nvSpPr>
          <p:spPr>
            <a:xfrm>
              <a:off x="5063893" y="2245507"/>
              <a:ext cx="70075" cy="70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44188792-5D8E-5043-8521-57ADEA526640}"/>
                </a:ext>
              </a:extLst>
            </p:cNvPr>
            <p:cNvSpPr/>
            <p:nvPr/>
          </p:nvSpPr>
          <p:spPr>
            <a:xfrm>
              <a:off x="5194775" y="2247375"/>
              <a:ext cx="70075" cy="70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148A204E-37E2-2A41-AB86-FB12EEFCB9B4}"/>
                </a:ext>
              </a:extLst>
            </p:cNvPr>
            <p:cNvCxnSpPr/>
            <p:nvPr/>
          </p:nvCxnSpPr>
          <p:spPr>
            <a:xfrm rot="5400000">
              <a:off x="5068156" y="2585216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67B3070A-33BA-8F4D-AB25-706BB605E13B}"/>
                </a:ext>
              </a:extLst>
            </p:cNvPr>
            <p:cNvCxnSpPr/>
            <p:nvPr/>
          </p:nvCxnSpPr>
          <p:spPr>
            <a:xfrm rot="5400000" flipH="1" flipV="1">
              <a:off x="5068156" y="2498302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68777445-A6D9-2C48-B7EC-E9B890C85A33}"/>
                </a:ext>
              </a:extLst>
            </p:cNvPr>
            <p:cNvCxnSpPr/>
            <p:nvPr/>
          </p:nvCxnSpPr>
          <p:spPr>
            <a:xfrm rot="5400000">
              <a:off x="3050223" y="2602113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F2A45BB3-494E-D04F-933E-ED95F987E5B3}"/>
                </a:ext>
              </a:extLst>
            </p:cNvPr>
            <p:cNvCxnSpPr/>
            <p:nvPr/>
          </p:nvCxnSpPr>
          <p:spPr>
            <a:xfrm rot="5400000" flipH="1" flipV="1">
              <a:off x="3050223" y="2515199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41931570-B79D-6849-8472-D359D34FB354}"/>
                </a:ext>
              </a:extLst>
            </p:cNvPr>
            <p:cNvSpPr txBox="1"/>
            <p:nvPr/>
          </p:nvSpPr>
          <p:spPr>
            <a:xfrm>
              <a:off x="3529923" y="2585211"/>
              <a:ext cx="396278" cy="451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69656B04-9BFC-A74F-9C45-694DA48A8F0B}"/>
                </a:ext>
              </a:extLst>
            </p:cNvPr>
            <p:cNvSpPr txBox="1"/>
            <p:nvPr/>
          </p:nvSpPr>
          <p:spPr>
            <a:xfrm>
              <a:off x="4605083" y="258609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L/2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xmlns="" id="{DDF27E17-6476-E94D-B019-C5BFB3F27F11}"/>
                </a:ext>
              </a:extLst>
            </p:cNvPr>
            <p:cNvSpPr/>
            <p:nvPr/>
          </p:nvSpPr>
          <p:spPr>
            <a:xfrm>
              <a:off x="4386204" y="1974746"/>
              <a:ext cx="86910" cy="8725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Isosceles Triangle 36">
              <a:extLst>
                <a:ext uri="{FF2B5EF4-FFF2-40B4-BE49-F238E27FC236}">
                  <a16:creationId xmlns:a16="http://schemas.microsoft.com/office/drawing/2014/main" xmlns="" id="{14182D0E-1CE9-2247-A9B5-70962F7C3E93}"/>
                </a:ext>
              </a:extLst>
            </p:cNvPr>
            <p:cNvSpPr/>
            <p:nvPr/>
          </p:nvSpPr>
          <p:spPr>
            <a:xfrm>
              <a:off x="6302792" y="2051164"/>
              <a:ext cx="278114" cy="19558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C8E6EF6B-6977-2144-907C-9A51B253F501}"/>
                </a:ext>
              </a:extLst>
            </p:cNvPr>
            <p:cNvCxnSpPr/>
            <p:nvPr/>
          </p:nvCxnSpPr>
          <p:spPr>
            <a:xfrm>
              <a:off x="6163735" y="2348425"/>
              <a:ext cx="556226" cy="1551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0B366342-8E35-754A-87DC-D077ECB5C1C6}"/>
                </a:ext>
              </a:extLst>
            </p:cNvPr>
            <p:cNvSpPr/>
            <p:nvPr/>
          </p:nvSpPr>
          <p:spPr>
            <a:xfrm>
              <a:off x="6351580" y="2249141"/>
              <a:ext cx="70075" cy="70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002D43B7-9E99-064B-8594-B05EC771E694}"/>
                </a:ext>
              </a:extLst>
            </p:cNvPr>
            <p:cNvSpPr/>
            <p:nvPr/>
          </p:nvSpPr>
          <p:spPr>
            <a:xfrm>
              <a:off x="6482462" y="2248628"/>
              <a:ext cx="70075" cy="70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F4979FB0-059D-7A42-8590-B4B0E10FB8A5}"/>
                </a:ext>
              </a:extLst>
            </p:cNvPr>
            <p:cNvCxnSpPr/>
            <p:nvPr/>
          </p:nvCxnSpPr>
          <p:spPr>
            <a:xfrm rot="5400000">
              <a:off x="6364179" y="2580153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108EC943-2453-6A49-AF10-0CA85FD6360A}"/>
                </a:ext>
              </a:extLst>
            </p:cNvPr>
            <p:cNvCxnSpPr/>
            <p:nvPr/>
          </p:nvCxnSpPr>
          <p:spPr>
            <a:xfrm rot="5400000" flipH="1" flipV="1">
              <a:off x="6364179" y="2493239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D4A58FC3-BFEA-C44E-B2FB-AFF414999AC8}"/>
                </a:ext>
              </a:extLst>
            </p:cNvPr>
            <p:cNvSpPr txBox="1"/>
            <p:nvPr/>
          </p:nvSpPr>
          <p:spPr>
            <a:xfrm>
              <a:off x="5685910" y="2592767"/>
              <a:ext cx="396278" cy="451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A9431943-B9DE-B046-BECB-2B7A6913D972}"/>
                </a:ext>
              </a:extLst>
            </p:cNvPr>
            <p:cNvCxnSpPr/>
            <p:nvPr/>
          </p:nvCxnSpPr>
          <p:spPr>
            <a:xfrm rot="5400000">
              <a:off x="7035542" y="2588519"/>
              <a:ext cx="174507" cy="1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C4C932D9-302F-D040-AE07-0AD0EB243AD2}"/>
                </a:ext>
              </a:extLst>
            </p:cNvPr>
            <p:cNvCxnSpPr/>
            <p:nvPr/>
          </p:nvCxnSpPr>
          <p:spPr>
            <a:xfrm rot="5400000" flipH="1" flipV="1">
              <a:off x="7035542" y="2501605"/>
              <a:ext cx="174507" cy="1738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18AAFE8A-2A3A-1847-869C-E64F0BC77651}"/>
                </a:ext>
              </a:extLst>
            </p:cNvPr>
            <p:cNvSpPr txBox="1"/>
            <p:nvPr/>
          </p:nvSpPr>
          <p:spPr>
            <a:xfrm>
              <a:off x="6579580" y="259586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L/2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xmlns="" id="{B3BBEFC9-2974-AA4E-BC41-D0DC741434A1}"/>
              </a:ext>
            </a:extLst>
          </p:cNvPr>
          <p:cNvCxnSpPr>
            <a:cxnSpLocks/>
          </p:cNvCxnSpPr>
          <p:nvPr/>
        </p:nvCxnSpPr>
        <p:spPr>
          <a:xfrm>
            <a:off x="3829528" y="1748715"/>
            <a:ext cx="0" cy="315602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906172" y="1005840"/>
            <a:ext cx="5057336" cy="1418578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721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xmlns="" id="{050F2604-9B51-7544-BF0C-BF282D5A27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1012876"/>
                <a:ext cx="7726363" cy="403606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60000"/>
                  </a:lnSpc>
                  <a:spcBef>
                    <a:spcPts val="600"/>
                  </a:spcBef>
                </a:pPr>
                <a:r>
                  <a:rPr lang="fr-CH" dirty="0"/>
                  <a:t>Respecter les appuis</a:t>
                </a:r>
              </a:p>
              <a:p>
                <a:pPr>
                  <a:lnSpc>
                    <a:spcPct val="160000"/>
                  </a:lnSpc>
                  <a:spcBef>
                    <a:spcPts val="600"/>
                  </a:spcBef>
                </a:pPr>
                <a:r>
                  <a:rPr lang="fr-CH" dirty="0"/>
                  <a:t>Nœuds rigide </a:t>
                </a:r>
                <a:r>
                  <a:rPr lang="fr-CH" dirty="0">
                    <a:sym typeface="Wingdings" pitchFamily="2" charset="2"/>
                  </a:rPr>
                  <a:t>→ l’angle du nœud est conservé</a:t>
                </a:r>
              </a:p>
              <a:p>
                <a:pPr>
                  <a:lnSpc>
                    <a:spcPct val="160000"/>
                  </a:lnSpc>
                  <a:spcBef>
                    <a:spcPts val="600"/>
                  </a:spcBef>
                </a:pPr>
                <a:r>
                  <a:rPr lang="fr-CH" dirty="0">
                    <a:sym typeface="Wingdings" pitchFamily="2" charset="2"/>
                  </a:rPr>
                  <a:t>Articulations → les angles ne sont pas conservés</a:t>
                </a:r>
                <a:endParaRPr lang="fr-CH" dirty="0"/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fr-CH" dirty="0"/>
                  <a:t>Point d’inflexion en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CH" dirty="0"/>
                  <a:t> (la courbure change de sens) </a:t>
                </a:r>
                <a:r>
                  <a:rPr lang="fr-CH" dirty="0">
                    <a:sym typeface="Wingdings" pitchFamily="2" charset="2"/>
                  </a:rPr>
                  <a:t>→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𝑀</m:t>
                    </m:r>
                    <m:r>
                      <a:rPr lang="fr-CH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lang="fr-CH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𝑥</m:t>
                    </m:r>
                    <m:r>
                      <a:rPr lang="fr-CH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)=0 </m:t>
                    </m:r>
                  </m:oMath>
                </a14:m>
                <a:endParaRPr lang="fr-CH" dirty="0"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fr-CH" dirty="0">
                    <a:sym typeface="Wingdings" pitchFamily="2" charset="2"/>
                  </a:rPr>
                  <a:t>La portée d’une poutre fléchie ne change pas </a:t>
                </a:r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fr-CH" dirty="0">
                    <a:sym typeface="Wingdings" pitchFamily="2" charset="2"/>
                  </a:rPr>
                  <a:t>théorème des petits déplacements: si la courbure est faible,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H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cos</m:t>
                    </m:r>
                    <m:r>
                      <a:rPr lang="fr-CH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⁡(</m:t>
                    </m:r>
                    <m:r>
                      <a:rPr lang="fr-CH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𝛼</m:t>
                    </m:r>
                    <m:r>
                      <a:rPr lang="fr-CH" i="1" dirty="0">
                        <a:latin typeface="Cambria Math" panose="02040503050406030204" pitchFamily="18" charset="0"/>
                        <a:sym typeface="Wingdings" pitchFamily="2" charset="2"/>
                      </a:rPr>
                      <m:t>) </m:t>
                    </m:r>
                    <m:r>
                      <a:rPr lang="fr-CH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~</m:t>
                    </m:r>
                    <m:r>
                      <a:rPr lang="fr-CH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H" i="1" dirty="0">
                        <a:latin typeface="Cambria Math" panose="02040503050406030204" pitchFamily="18" charset="0"/>
                        <a:sym typeface="Wingdings" pitchFamily="2" charset="2"/>
                      </a:rPr>
                      <m:t>1</m:t>
                    </m:r>
                  </m:oMath>
                </a14:m>
                <a:endParaRPr lang="fr-CH" dirty="0">
                  <a:sym typeface="Wingdings" pitchFamily="2" charset="2"/>
                </a:endParaRPr>
              </a:p>
              <a:p>
                <a:pPr>
                  <a:lnSpc>
                    <a:spcPct val="160000"/>
                  </a:lnSpc>
                  <a:spcBef>
                    <a:spcPts val="600"/>
                  </a:spcBef>
                </a:pPr>
                <a:r>
                  <a:rPr lang="fr-CH" dirty="0">
                    <a:sym typeface="Wingdings" pitchFamily="2" charset="2"/>
                  </a:rPr>
                  <a:t>Si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𝑀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𝑥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=0</m:t>
                    </m:r>
                  </m:oMath>
                </a14:m>
                <a:r>
                  <a:rPr lang="fr-CH" dirty="0">
                    <a:sym typeface="Wingdings" pitchFamily="2" charset="2"/>
                  </a:rPr>
                  <a:t> sur un tronçon de la poutre, l’élément reste droit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50F2604-9B51-7544-BF0C-BF282D5A27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1012876"/>
                <a:ext cx="7726363" cy="403606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xmlns="" id="{C1848EEE-26DD-954D-8216-BCA6E6773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Règles pour esquisser la déformée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15304F6-9C00-8540-94B4-438076EB1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3EB23A5-BFD1-AF47-BC56-FB6B35FCE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829F9DA-86DF-184E-B723-AE0BD097B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68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D1B8DCB-307E-574F-890F-2CD63389B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14309E5-0F82-AD4C-B428-78A189DB9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549323D-D8E7-624C-B719-A9CBA9F1A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4C278F9B-44A9-D443-A098-15BB752C7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/>
              <a:t>Esquisser les déformées des poutres suivantes avec porte-à-faux</a:t>
            </a:r>
            <a:endParaRPr lang="fr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99C439-99E7-FB46-9EEB-808AC5339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384" y="1883950"/>
            <a:ext cx="6173344" cy="288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1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796673FF-52BF-8645-B961-AD604FD5E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b="1" dirty="0"/>
              <a:t>Chapitre 9: </a:t>
            </a:r>
            <a:r>
              <a:rPr lang="fr-CH" dirty="0"/>
              <a:t>Poutres à plan moyen 9.5, 9.6, 9.2.2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36D0792B-1465-ED4A-850D-A341F8CC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Chapitres à étudier dans le TGC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33139EA-7BF6-8742-85BF-C895E012E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CA9BC6C-56D3-9A47-8C3B-CFB76B58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F44963-1493-764E-924C-4861F1581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655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7603754B-1363-484F-A211-35657F83E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dirty="0"/>
              <a:t>A la fin de ce cours, vous saurez:</a:t>
            </a:r>
          </a:p>
          <a:p>
            <a:r>
              <a:rPr lang="fr-FR" dirty="0"/>
              <a:t>Quelle est la procédure de dimensionnement d’un élément structural</a:t>
            </a:r>
          </a:p>
          <a:p>
            <a:r>
              <a:rPr lang="fr-FR" dirty="0"/>
              <a:t>Comment dessiner qualitativement la déformée d’une structure en poutre</a:t>
            </a:r>
          </a:p>
          <a:p>
            <a:r>
              <a:rPr lang="fr-FR" dirty="0"/>
              <a:t>La définition d’une poutre cantilever</a:t>
            </a:r>
          </a:p>
          <a:p>
            <a:r>
              <a:rPr lang="fr-FR" dirty="0"/>
              <a:t>Comment dessiner les diagrammes des efforts intérieurs et la déformée d’une poutre cantilever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F196F36D-9492-B24F-B4FF-33D3672B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18A93EF-1C29-F243-9919-1CD843D91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DEDED0B-DFC4-1944-B5C6-B6713B0E0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4578183-4191-4F43-88F8-E9941F2A4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330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23BD633F-F9B2-0046-BBF7-5F6EA7D50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Références des illustrations par ordre d’apparition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2B7C6D8E-9B72-8045-B550-8A45691CE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Références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F99F28C-7425-7945-9999-B9AA6B53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784DE77-CC75-FA47-A6C0-9EF9069EE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973EE2D-49CF-D34E-908A-EF5C6CEB1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0BE6CFE1-5773-0241-BE56-15D4C4CBEE1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4875" y="1534733"/>
            <a:ext cx="7726363" cy="3370007"/>
          </a:xfrm>
        </p:spPr>
        <p:txBody>
          <a:bodyPr>
            <a:normAutofit/>
          </a:bodyPr>
          <a:lstStyle/>
          <a:p>
            <a:r>
              <a:rPr lang="fr-FR" dirty="0"/>
              <a:t>[1] </a:t>
            </a:r>
            <a:r>
              <a:rPr lang="en-GB" dirty="0">
                <a:hlinkClick r:id="rId2"/>
              </a:rPr>
              <a:t>Rainbow Bridge</a:t>
            </a:r>
            <a:r>
              <a:rPr lang="en-GB" dirty="0"/>
              <a:t> © Ad Meskens, </a:t>
            </a:r>
            <a:r>
              <a:rPr lang="en-GB" dirty="0">
                <a:hlinkClick r:id="rId3"/>
              </a:rPr>
              <a:t>CC BY-SA 3.0</a:t>
            </a:r>
            <a:endParaRPr lang="en-GB" dirty="0"/>
          </a:p>
          <a:p>
            <a:r>
              <a:rPr lang="en-GB" dirty="0"/>
              <a:t>[2] </a:t>
            </a:r>
            <a:r>
              <a:rPr lang="en-GB" dirty="0" err="1"/>
              <a:t>Icone</a:t>
            </a:r>
            <a:r>
              <a:rPr lang="en-GB" dirty="0"/>
              <a:t> </a:t>
            </a:r>
            <a:r>
              <a:rPr lang="en-GB" dirty="0" err="1"/>
              <a:t>exercices</a:t>
            </a:r>
            <a:r>
              <a:rPr lang="en-GB" dirty="0"/>
              <a:t>: </a:t>
            </a:r>
            <a:r>
              <a:rPr lang="en-GB" dirty="0">
                <a:hlinkClick r:id="rId4"/>
              </a:rPr>
              <a:t>Figure</a:t>
            </a:r>
            <a:r>
              <a:rPr lang="en-GB" dirty="0"/>
              <a:t> © Dukesy68, </a:t>
            </a:r>
            <a:r>
              <a:rPr lang="en-GB" dirty="0">
                <a:hlinkClick r:id="rId5"/>
              </a:rPr>
              <a:t>CC BY-SA 4.0</a:t>
            </a:r>
            <a:r>
              <a:rPr lang="en-GB" dirty="0"/>
              <a:t> ; </a:t>
            </a:r>
            <a:r>
              <a:rPr lang="en-GB" dirty="0">
                <a:hlinkClick r:id="rId6"/>
              </a:rPr>
              <a:t>Pont du Golden Gate</a:t>
            </a:r>
            <a:r>
              <a:rPr lang="en-GB" dirty="0"/>
              <a:t>, </a:t>
            </a:r>
            <a:r>
              <a:rPr lang="en-GB" dirty="0">
                <a:hlinkClick r:id="rId7"/>
              </a:rPr>
              <a:t>CC0 1.0</a:t>
            </a:r>
            <a:endParaRPr lang="en-GB" dirty="0"/>
          </a:p>
          <a:p>
            <a:r>
              <a:rPr lang="fr-FR" dirty="0"/>
              <a:t>[3] </a:t>
            </a:r>
            <a:r>
              <a:rPr lang="fr-FR" dirty="0">
                <a:hlinkClick r:id="rId8"/>
              </a:rPr>
              <a:t>Stuttgarter Fernsehturm</a:t>
            </a:r>
            <a:r>
              <a:rPr lang="fr-FR" dirty="0"/>
              <a:t> © Taxiarchos228, </a:t>
            </a:r>
            <a:r>
              <a:rPr lang="fr-FR" dirty="0">
                <a:hlinkClick r:id="rId9"/>
              </a:rPr>
              <a:t>FAL</a:t>
            </a:r>
            <a:endParaRPr lang="en-GB" dirty="0"/>
          </a:p>
          <a:p>
            <a:r>
              <a:rPr lang="en-GB" dirty="0"/>
              <a:t>[4] </a:t>
            </a:r>
            <a:r>
              <a:rPr lang="en-GB" dirty="0" err="1"/>
              <a:t>Poutre</a:t>
            </a:r>
            <a:r>
              <a:rPr lang="en-GB" dirty="0"/>
              <a:t> cantilever et </a:t>
            </a:r>
            <a:r>
              <a:rPr lang="en-GB" dirty="0" err="1"/>
              <a:t>empilement</a:t>
            </a:r>
            <a:r>
              <a:rPr lang="en-GB" dirty="0"/>
              <a:t> de </a:t>
            </a:r>
            <a:r>
              <a:rPr lang="en-GB" dirty="0" err="1"/>
              <a:t>poutres</a:t>
            </a:r>
            <a:r>
              <a:rPr lang="en-GB" dirty="0"/>
              <a:t> </a:t>
            </a:r>
            <a:r>
              <a:rPr lang="en-GB" dirty="0" err="1"/>
              <a:t>équivalent</a:t>
            </a:r>
            <a:r>
              <a:rPr lang="en-GB" dirty="0"/>
              <a:t>: Frey, François. </a:t>
            </a:r>
            <a:r>
              <a:rPr lang="en-GB" dirty="0" err="1"/>
              <a:t>Statique</a:t>
            </a:r>
            <a:r>
              <a:rPr lang="en-GB" dirty="0"/>
              <a:t> </a:t>
            </a:r>
            <a:r>
              <a:rPr lang="en-GB" dirty="0" err="1"/>
              <a:t>appliquée</a:t>
            </a:r>
            <a:r>
              <a:rPr lang="en-GB" dirty="0"/>
              <a:t> (TGC volume 1) – Analyse des structures et milieux </a:t>
            </a:r>
            <a:r>
              <a:rPr lang="en-GB" dirty="0" err="1"/>
              <a:t>continus</a:t>
            </a:r>
            <a:r>
              <a:rPr lang="en-GB" dirty="0"/>
              <a:t>. EPFL Press, 2005.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14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Résultat de recherche d'images pour &quot;niagara falls bridge&quot;">
            <a:extLst>
              <a:ext uri="{FF2B5EF4-FFF2-40B4-BE49-F238E27FC236}">
                <a16:creationId xmlns:a16="http://schemas.microsoft.com/office/drawing/2014/main" xmlns="" id="{C9DF8B7C-FE09-534E-AB57-5634459B1E0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5" b="3675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18E6C141-7023-084C-BDA3-C0E1688CE7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err="1"/>
              <a:t>Isostaticité</a:t>
            </a:r>
            <a:r>
              <a:rPr lang="fr-CH" dirty="0"/>
              <a:t> des structures composées</a:t>
            </a:r>
            <a:endParaRPr lang="fr-FR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xmlns="" id="{FB04C82C-A995-D84A-BA5C-B4EF9B7D67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Statique 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5C5DBDB-BBC0-AF45-818B-563ACAC39F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endParaRPr lang="fr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6AD647E-E967-0F4C-8A19-4F520367FC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err="1"/>
              <a:t>Earthquake</a:t>
            </a:r>
            <a:r>
              <a:rPr lang="fr-FR" dirty="0"/>
              <a:t> Engineering and Structural Dynamics </a:t>
            </a:r>
            <a:r>
              <a:rPr lang="fr-FR" dirty="0" err="1"/>
              <a:t>Laboratory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386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AF41FD09-E521-F442-B339-B7EF223A3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Nombre d’équations indépendantes par élément isolé (cas 2D):</a:t>
            </a:r>
          </a:p>
          <a:p>
            <a:pPr lvl="1"/>
            <a:r>
              <a:rPr lang="fr-CH" dirty="0"/>
              <a:t>Poutre (ou solide 2D): 3</a:t>
            </a:r>
          </a:p>
          <a:p>
            <a:pPr lvl="1"/>
            <a:r>
              <a:rPr lang="fr-CH" dirty="0"/>
              <a:t>Barre: 1</a:t>
            </a:r>
          </a:p>
          <a:p>
            <a:pPr lvl="1"/>
            <a:r>
              <a:rPr lang="fr-CH" dirty="0"/>
              <a:t>Nœud: 2</a:t>
            </a:r>
          </a:p>
          <a:p>
            <a:pPr lvl="1"/>
            <a:endParaRPr lang="fr-CH" dirty="0"/>
          </a:p>
          <a:p>
            <a:r>
              <a:rPr lang="fr-CH" dirty="0"/>
              <a:t>Conditions d’</a:t>
            </a:r>
            <a:r>
              <a:rPr lang="fr-CH" dirty="0" err="1"/>
              <a:t>isostaticité</a:t>
            </a:r>
            <a:r>
              <a:rPr lang="fr-CH" dirty="0"/>
              <a:t>:</a:t>
            </a:r>
          </a:p>
          <a:p>
            <a:pPr lvl="1"/>
            <a:r>
              <a:rPr lang="fr-CH" dirty="0"/>
              <a:t>Nombre d’inconnues = Nombre d’équations</a:t>
            </a:r>
          </a:p>
          <a:p>
            <a:pPr lvl="1"/>
            <a:r>
              <a:rPr lang="fr-CH" dirty="0"/>
              <a:t>La structure est stable/ne forme pas un mécanisme</a:t>
            </a:r>
          </a:p>
          <a:p>
            <a:pPr lvl="1"/>
            <a:endParaRPr lang="fr-CH" dirty="0"/>
          </a:p>
          <a:p>
            <a:pPr lvl="1"/>
            <a:endParaRPr lang="fr-CH" dirty="0"/>
          </a:p>
          <a:p>
            <a:endParaRPr lang="fr-FR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0CFA37D1-7598-7547-A9C6-6995D2C00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Isostaticité</a:t>
            </a:r>
            <a:r>
              <a:rPr lang="fr-CH" dirty="0"/>
              <a:t> des structures composées</a:t>
            </a:r>
            <a:br>
              <a:rPr lang="fr-CH" dirty="0"/>
            </a:br>
            <a:endParaRPr lang="fr-FR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7B560D6-6648-8E4A-9BB6-C6635B833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AA62526-7AB7-5F4F-9BCE-575C26BBE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7220C75-53A3-5844-9750-549E2CF72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229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CB916F07-86F5-2043-B839-BA19BAB5B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1: </a:t>
            </a:r>
            <a:r>
              <a:rPr lang="fr-FR" dirty="0" err="1"/>
              <a:t>Isostaticité</a:t>
            </a:r>
            <a:r>
              <a:rPr lang="fr-FR" dirty="0"/>
              <a:t> des structures composées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411FE1E-6050-0B4C-A6E4-9F09CD78B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9BC8EB1-3DAF-0B49-9571-DA63AE8CB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AFCB617-FE3D-714C-B6B3-E8F451419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23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8FC069F-B6E9-D540-A658-F5065ABDCC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37" r="40029"/>
          <a:stretch/>
        </p:blipFill>
        <p:spPr>
          <a:xfrm>
            <a:off x="1217352" y="1563688"/>
            <a:ext cx="2090493" cy="279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7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CB916F07-86F5-2043-B839-BA19BAB5B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1: </a:t>
            </a:r>
            <a:r>
              <a:rPr lang="fr-FR" dirty="0" err="1"/>
              <a:t>Isostaticité</a:t>
            </a:r>
            <a:r>
              <a:rPr lang="fr-FR" dirty="0"/>
              <a:t> des structures composées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411FE1E-6050-0B4C-A6E4-9F09CD78B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9BC8EB1-3DAF-0B49-9571-DA63AE8CB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AFCB617-FE3D-714C-B6B3-E8F451419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24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8FC069F-B6E9-D540-A658-F5065ABDCC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37" r="40029"/>
          <a:stretch/>
        </p:blipFill>
        <p:spPr>
          <a:xfrm>
            <a:off x="1217352" y="1563688"/>
            <a:ext cx="2090493" cy="279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8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FDCD72B9-D4AF-F144-8578-97C165EE9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Exemple 2: </a:t>
            </a:r>
            <a:r>
              <a:rPr lang="fr-CH" dirty="0" err="1"/>
              <a:t>Isostaticité</a:t>
            </a:r>
            <a:r>
              <a:rPr lang="fr-CH" dirty="0"/>
              <a:t> des structures composées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CF1C43D-EFB6-FE44-92B7-87D07585A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CDF9299-85B3-4143-9C0A-7C4A75558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F99921B-96D7-9442-92EB-B6D03D43C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25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77DFEC9-8E16-3341-88A9-DD1A3B16C9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73" r="64928" b="28752"/>
          <a:stretch/>
        </p:blipFill>
        <p:spPr>
          <a:xfrm>
            <a:off x="1397194" y="1563688"/>
            <a:ext cx="3834564" cy="141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49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7E881ECD-693E-EC4B-9948-D8BF1AA5E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2860211"/>
            <a:ext cx="7726363" cy="374003"/>
          </a:xfrm>
        </p:spPr>
        <p:txBody>
          <a:bodyPr/>
          <a:lstStyle/>
          <a:p>
            <a:r>
              <a:rPr lang="fr-FR" dirty="0"/>
              <a:t>Faux: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7C75A2BE-F1D9-4844-82EE-7EF9EFBE5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/>
            <a:r>
              <a:rPr lang="fr-CH" dirty="0"/>
              <a:t>Exemple </a:t>
            </a:r>
            <a:r>
              <a:rPr lang="fr-CH" dirty="0" smtClean="0"/>
              <a:t>3: </a:t>
            </a:r>
            <a:r>
              <a:rPr lang="fr-CH" dirty="0"/>
              <a:t>Structures composées avec poutres en treillis</a:t>
            </a:r>
            <a:br>
              <a:rPr lang="fr-CH" dirty="0"/>
            </a:br>
            <a:r>
              <a:rPr lang="fr-CH" dirty="0"/>
              <a:t/>
            </a: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2F666CA-5376-D54A-A7A8-20F93923B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35F3E15-315A-D54D-813C-9B5728BC2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00B7F29-23D5-2C4B-9BD5-3D9D72A79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26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A08C512-A1EB-B24E-A612-BDBEE2915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258" y="1114988"/>
            <a:ext cx="6499040" cy="153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0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7E881ECD-693E-EC4B-9948-D8BF1AA5E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2860211"/>
            <a:ext cx="7726363" cy="523069"/>
          </a:xfrm>
        </p:spPr>
        <p:txBody>
          <a:bodyPr>
            <a:normAutofit/>
          </a:bodyPr>
          <a:lstStyle/>
          <a:p>
            <a:r>
              <a:rPr lang="fr-CH" dirty="0" err="1"/>
              <a:t>Isostaticité</a:t>
            </a:r>
            <a:r>
              <a:rPr lang="fr-CH" dirty="0"/>
              <a:t> par rapport aux appuis et liaisons (</a:t>
            </a:r>
            <a:r>
              <a:rPr lang="fr-CH" dirty="0" err="1"/>
              <a:t>isostaticité</a:t>
            </a:r>
            <a:r>
              <a:rPr lang="fr-CH" dirty="0"/>
              <a:t> extérieure):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7C75A2BE-F1D9-4844-82EE-7EF9EFBE5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/>
            <a:r>
              <a:rPr lang="fr-CH" dirty="0"/>
              <a:t>Exemple </a:t>
            </a:r>
            <a:r>
              <a:rPr lang="fr-CH" dirty="0" smtClean="0"/>
              <a:t>3: </a:t>
            </a:r>
            <a:r>
              <a:rPr lang="fr-CH" dirty="0"/>
              <a:t>Structures composées avec poutres en treillis</a:t>
            </a:r>
            <a:br>
              <a:rPr lang="fr-CH" dirty="0"/>
            </a:br>
            <a:r>
              <a:rPr lang="fr-CH" dirty="0"/>
              <a:t/>
            </a: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2F666CA-5376-D54A-A7A8-20F93923B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35F3E15-315A-D54D-813C-9B5728BC2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00B7F29-23D5-2C4B-9BD5-3D9D72A79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27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A08C512-A1EB-B24E-A612-BDBEE2915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258" y="1114988"/>
            <a:ext cx="6499040" cy="153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6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7E881ECD-693E-EC4B-9948-D8BF1AA5E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2860211"/>
            <a:ext cx="7726363" cy="523069"/>
          </a:xfrm>
        </p:spPr>
        <p:txBody>
          <a:bodyPr>
            <a:normAutofit/>
          </a:bodyPr>
          <a:lstStyle/>
          <a:p>
            <a:r>
              <a:rPr lang="fr-CH" dirty="0" err="1"/>
              <a:t>Isostaticité</a:t>
            </a:r>
            <a:r>
              <a:rPr lang="fr-CH" dirty="0"/>
              <a:t> des poutres en treillis (</a:t>
            </a:r>
            <a:r>
              <a:rPr lang="fr-CH" dirty="0" err="1"/>
              <a:t>isostaticité</a:t>
            </a:r>
            <a:r>
              <a:rPr lang="fr-CH" dirty="0"/>
              <a:t> intérieure):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7C75A2BE-F1D9-4844-82EE-7EF9EFBE5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/>
            <a:r>
              <a:rPr lang="fr-CH" dirty="0"/>
              <a:t>Exemple </a:t>
            </a:r>
            <a:r>
              <a:rPr lang="fr-CH" dirty="0" smtClean="0"/>
              <a:t>3: </a:t>
            </a:r>
            <a:r>
              <a:rPr lang="fr-CH" dirty="0"/>
              <a:t>Structures composées avec poutres en treillis</a:t>
            </a:r>
            <a:br>
              <a:rPr lang="fr-CH" dirty="0"/>
            </a:br>
            <a:r>
              <a:rPr lang="fr-CH" dirty="0"/>
              <a:t/>
            </a: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2F666CA-5376-D54A-A7A8-20F93923B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35F3E15-315A-D54D-813C-9B5728BC2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00B7F29-23D5-2C4B-9BD5-3D9D72A79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28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A08C512-A1EB-B24E-A612-BDBEE2915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258" y="1114988"/>
            <a:ext cx="6499040" cy="153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5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9E155126-F694-E04D-A939-698FF1644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019677"/>
            <a:ext cx="7726363" cy="3765007"/>
          </a:xfrm>
        </p:spPr>
        <p:txBody>
          <a:bodyPr>
            <a:normAutofit/>
          </a:bodyPr>
          <a:lstStyle/>
          <a:p>
            <a:r>
              <a:rPr lang="fr-CH" dirty="0" err="1"/>
              <a:t>Isostaticité</a:t>
            </a:r>
            <a:r>
              <a:rPr lang="fr-CH" dirty="0"/>
              <a:t> </a:t>
            </a:r>
            <a:r>
              <a:rPr lang="fr-CH" b="1" dirty="0"/>
              <a:t>extérieure </a:t>
            </a:r>
            <a:r>
              <a:rPr lang="fr-CH" dirty="0"/>
              <a:t>= </a:t>
            </a:r>
            <a:r>
              <a:rPr lang="fr-CH" dirty="0" err="1"/>
              <a:t>isostaticité</a:t>
            </a:r>
            <a:r>
              <a:rPr lang="fr-CH" dirty="0"/>
              <a:t> par rapport aux appuis et liaisons</a:t>
            </a:r>
          </a:p>
          <a:p>
            <a:r>
              <a:rPr lang="fr-CH" dirty="0" err="1"/>
              <a:t>Isostaticité</a:t>
            </a:r>
            <a:r>
              <a:rPr lang="fr-CH" dirty="0"/>
              <a:t> </a:t>
            </a:r>
            <a:r>
              <a:rPr lang="fr-CH" b="1" dirty="0"/>
              <a:t>intérieure</a:t>
            </a:r>
            <a:r>
              <a:rPr lang="fr-CH" dirty="0"/>
              <a:t> = </a:t>
            </a:r>
            <a:r>
              <a:rPr lang="fr-CH" dirty="0" err="1"/>
              <a:t>isostaticité</a:t>
            </a:r>
            <a:r>
              <a:rPr lang="fr-CH" dirty="0"/>
              <a:t> par rapport aux poutres et barres</a:t>
            </a:r>
          </a:p>
          <a:p>
            <a:r>
              <a:rPr lang="fr-CH" dirty="0" err="1"/>
              <a:t>Isostaticité</a:t>
            </a:r>
            <a:r>
              <a:rPr lang="fr-CH" dirty="0"/>
              <a:t> </a:t>
            </a:r>
            <a:r>
              <a:rPr lang="fr-CH" b="1" dirty="0"/>
              <a:t>globale</a:t>
            </a:r>
            <a:r>
              <a:rPr lang="fr-CH" dirty="0"/>
              <a:t> = </a:t>
            </a:r>
            <a:r>
              <a:rPr lang="fr-CH" dirty="0" err="1"/>
              <a:t>isostaticité</a:t>
            </a:r>
            <a:r>
              <a:rPr lang="fr-CH" dirty="0"/>
              <a:t> extérieure et intérieure</a:t>
            </a:r>
          </a:p>
          <a:p>
            <a:endParaRPr lang="fr-CH" dirty="0"/>
          </a:p>
          <a:p>
            <a:r>
              <a:rPr lang="fr-CH" dirty="0"/>
              <a:t>Note: Il n’y a pas toujours une seule manière de différentier entre l’</a:t>
            </a:r>
            <a:r>
              <a:rPr lang="fr-CH" dirty="0" err="1"/>
              <a:t>isostaticité</a:t>
            </a:r>
            <a:r>
              <a:rPr lang="fr-CH" dirty="0"/>
              <a:t> intérieure et extérieure. Par contre, l’</a:t>
            </a:r>
            <a:r>
              <a:rPr lang="fr-CH" dirty="0" err="1"/>
              <a:t>isostaticité</a:t>
            </a:r>
            <a:r>
              <a:rPr lang="fr-CH" dirty="0"/>
              <a:t> globale et le degré d’</a:t>
            </a:r>
            <a:r>
              <a:rPr lang="fr-CH" dirty="0" err="1"/>
              <a:t>hyperstaticité</a:t>
            </a:r>
            <a:r>
              <a:rPr lang="fr-CH" dirty="0"/>
              <a:t> global sont sans équivoque</a:t>
            </a:r>
          </a:p>
          <a:p>
            <a:endParaRPr lang="fr-FR" dirty="0"/>
          </a:p>
          <a:p>
            <a:r>
              <a:rPr lang="fr-CH" dirty="0">
                <a:sym typeface="Wingdings" pitchFamily="2" charset="2"/>
              </a:rPr>
              <a:t>C’est l’</a:t>
            </a:r>
            <a:r>
              <a:rPr lang="fr-CH" dirty="0" err="1">
                <a:sym typeface="Wingdings" pitchFamily="2" charset="2"/>
              </a:rPr>
              <a:t>isostaticité</a:t>
            </a:r>
            <a:r>
              <a:rPr lang="fr-CH" dirty="0">
                <a:sym typeface="Wingdings" pitchFamily="2" charset="2"/>
              </a:rPr>
              <a:t> globale qui nous intéresse le plus souvent</a:t>
            </a:r>
          </a:p>
          <a:p>
            <a:r>
              <a:rPr lang="fr-CH" dirty="0">
                <a:sym typeface="Wingdings" pitchFamily="2" charset="2"/>
              </a:rPr>
              <a:t>Si ce n’est pas spécifié, on cherche l’</a:t>
            </a:r>
            <a:r>
              <a:rPr lang="fr-CH" dirty="0" err="1">
                <a:sym typeface="Wingdings" pitchFamily="2" charset="2"/>
              </a:rPr>
              <a:t>isostaticité</a:t>
            </a:r>
            <a:r>
              <a:rPr lang="fr-CH" dirty="0">
                <a:sym typeface="Wingdings" pitchFamily="2" charset="2"/>
              </a:rPr>
              <a:t> globale («Est-ce que la structures est isostatique?»)</a:t>
            </a:r>
            <a:endParaRPr lang="fr-CH" dirty="0"/>
          </a:p>
          <a:p>
            <a:endParaRPr lang="fr-FR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8E408E5B-FCB0-514A-8AED-A9A31630E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Isostaticité</a:t>
            </a:r>
            <a:r>
              <a:rPr lang="fr-CH" dirty="0"/>
              <a:t> des structures composées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628A102-4404-0A4E-8D9D-EA4A703DF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93F87A1-AB8F-2D49-BCEC-0F921B3EA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479391B-372F-834B-8563-14C8A7F5B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6829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779CF830-C079-944B-AE65-BF0A9036A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964943"/>
            <a:ext cx="7726363" cy="338677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CH" dirty="0"/>
              <a:t>Utilisation des diagrammes NVM pour le dimensionnement des structures</a:t>
            </a:r>
          </a:p>
          <a:p>
            <a:pPr marL="342900" indent="-342900">
              <a:buFont typeface="+mj-lt"/>
              <a:buAutoNum type="arabicPeriod"/>
            </a:pPr>
            <a:r>
              <a:rPr lang="fr-CH" dirty="0"/>
              <a:t>La déformée des structures en poutres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CH" dirty="0"/>
              <a:t>Poutres cantilever - exemples</a:t>
            </a:r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30D05402-83E7-5F4B-AAB5-3798100F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Contenu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E867D06-011B-2247-819C-3A24D3077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195EAD4-3C47-1F4F-A455-E27DC20DC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C4C5A1E-2541-7242-AC2C-00BB147D1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458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xmlns="" id="{52806F2D-F044-724B-A04F-0974448D2978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48304" y="2239505"/>
          <a:ext cx="7726363" cy="24276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76103">
                  <a:extLst>
                    <a:ext uri="{9D8B030D-6E8A-4147-A177-3AD203B41FA5}">
                      <a16:colId xmlns:a16="http://schemas.microsoft.com/office/drawing/2014/main" xmlns="" val="4110003502"/>
                    </a:ext>
                  </a:extLst>
                </a:gridCol>
                <a:gridCol w="2325130">
                  <a:extLst>
                    <a:ext uri="{9D8B030D-6E8A-4147-A177-3AD203B41FA5}">
                      <a16:colId xmlns:a16="http://schemas.microsoft.com/office/drawing/2014/main" xmlns="" val="2915331918"/>
                    </a:ext>
                  </a:extLst>
                </a:gridCol>
                <a:gridCol w="2325130">
                  <a:extLst>
                    <a:ext uri="{9D8B030D-6E8A-4147-A177-3AD203B41FA5}">
                      <a16:colId xmlns:a16="http://schemas.microsoft.com/office/drawing/2014/main" xmlns="" val="2824189463"/>
                    </a:ext>
                  </a:extLst>
                </a:gridCol>
              </a:tblGrid>
              <a:tr h="526942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Barres comptées comme éléments de 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Barres comptées comme bielles d’appuis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18497862"/>
                  </a:ext>
                </a:extLst>
              </a:tr>
              <a:tr h="475187">
                <a:tc>
                  <a:txBody>
                    <a:bodyPr/>
                    <a:lstStyle/>
                    <a:p>
                      <a:r>
                        <a:rPr lang="fr-FR" i="1" dirty="0"/>
                        <a:t>Extérieurement (appuis)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82833218"/>
                  </a:ext>
                </a:extLst>
              </a:tr>
              <a:tr h="475187">
                <a:tc>
                  <a:txBody>
                    <a:bodyPr/>
                    <a:lstStyle/>
                    <a:p>
                      <a:r>
                        <a:rPr lang="fr-FR" i="1" dirty="0"/>
                        <a:t>Intérieurement (poutre)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50839254"/>
                  </a:ext>
                </a:extLst>
              </a:tr>
              <a:tr h="475187">
                <a:tc>
                  <a:txBody>
                    <a:bodyPr/>
                    <a:lstStyle/>
                    <a:p>
                      <a:r>
                        <a:rPr lang="fr-FR" i="1" dirty="0"/>
                        <a:t>Globalement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6666428"/>
                  </a:ext>
                </a:extLst>
              </a:tr>
              <a:tr h="475187">
                <a:tc>
                  <a:txBody>
                    <a:bodyPr/>
                    <a:lstStyle/>
                    <a:p>
                      <a:r>
                        <a:rPr lang="fr-FR" i="1" dirty="0"/>
                        <a:t>Degré d’</a:t>
                      </a:r>
                      <a:r>
                        <a:rPr lang="fr-FR" i="1" dirty="0" err="1"/>
                        <a:t>hyperstaticité</a:t>
                      </a:r>
                      <a:r>
                        <a:rPr lang="fr-FR" i="1" dirty="0"/>
                        <a:t> (globalement)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52504952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xmlns="" id="{2BD6E054-B3DE-414D-B8F3-519447CA1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(ex. 8.10.1 (i))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082451D-4AC8-D54F-95FC-C0C292213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2DD2CBB-C54E-584D-9B77-D849A1148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7FEA15B-2D8E-014D-9599-FDDBBA814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30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66436B0-C069-1E4E-AA74-9A5FE3688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18" t="40866" r="21765" b="18269"/>
          <a:stretch/>
        </p:blipFill>
        <p:spPr>
          <a:xfrm>
            <a:off x="5932747" y="333205"/>
            <a:ext cx="1987934" cy="154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2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0FC8F2D4-2E6D-944D-B165-BE678CF67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F60A4617-FD29-6A4D-9EB0-D13EEB138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08A94FB-3769-BF48-9026-A95B9194A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863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Straight Connector 58"/>
          <p:cNvCxnSpPr/>
          <p:nvPr/>
        </p:nvCxnSpPr>
        <p:spPr>
          <a:xfrm>
            <a:off x="6485097" y="1546499"/>
            <a:ext cx="0" cy="327221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5974387" y="1546499"/>
            <a:ext cx="0" cy="327221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010282" y="1546499"/>
            <a:ext cx="0" cy="327221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476207" y="1546499"/>
            <a:ext cx="0" cy="327221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3496832" y="1546499"/>
            <a:ext cx="0" cy="327221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9" idx="1"/>
          </p:cNvCxnSpPr>
          <p:nvPr/>
        </p:nvCxnSpPr>
        <p:spPr>
          <a:xfrm>
            <a:off x="2551764" y="1513780"/>
            <a:ext cx="0" cy="327221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Déformée, poutres cantilever et portiques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676474"/>
            <a:ext cx="7726363" cy="3386772"/>
          </a:xfrm>
        </p:spPr>
        <p:txBody>
          <a:bodyPr/>
          <a:lstStyle/>
          <a:p>
            <a:pPr marL="0" indent="0">
              <a:buNone/>
            </a:pPr>
            <a:r>
              <a:rPr lang="fr-CH" sz="1500" dirty="0"/>
              <a:t>Exemple 5: Poutre cantilever avec deux charges distribuées</a:t>
            </a:r>
          </a:p>
          <a:p>
            <a:pPr marL="0" indent="0">
              <a:buNone/>
            </a:pPr>
            <a:endParaRPr lang="fr-CH" sz="1500" dirty="0"/>
          </a:p>
          <a:p>
            <a:pPr marL="0" indent="0">
              <a:buNone/>
            </a:pPr>
            <a:endParaRPr lang="fr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32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9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529617" y="1159980"/>
            <a:ext cx="0" cy="650400"/>
          </a:xfrm>
          <a:prstGeom prst="line">
            <a:avLst/>
          </a:prstGeom>
          <a:ln w="508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551764" y="1496636"/>
            <a:ext cx="3933333" cy="34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2488814" y="1942655"/>
            <a:ext cx="130880" cy="1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 flipH="1" flipV="1">
            <a:off x="2488814" y="1877470"/>
            <a:ext cx="130880" cy="1303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884776" y="1938909"/>
            <a:ext cx="26481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dirty="0">
                <a:latin typeface="Times New Roman" pitchFamily="18" charset="0"/>
                <a:cs typeface="Times New Roman" pitchFamily="18" charset="0"/>
              </a:rPr>
              <a:t>L</a:t>
            </a:r>
            <a:endParaRPr lang="de-DE" sz="1013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4410043" y="1942133"/>
            <a:ext cx="130880" cy="1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 flipH="1" flipV="1">
            <a:off x="4410043" y="1876948"/>
            <a:ext cx="130880" cy="1303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2485920" y="1935112"/>
            <a:ext cx="4084302" cy="75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392379" y="1006003"/>
            <a:ext cx="59824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q=P / L</a:t>
            </a:r>
            <a:endParaRPr lang="de-DE" sz="1013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495383" y="1279627"/>
            <a:ext cx="0" cy="217009"/>
          </a:xfrm>
          <a:prstGeom prst="straightConnector1">
            <a:avLst/>
          </a:prstGeom>
          <a:ln w="19050">
            <a:solidFill>
              <a:srgbClr val="0070C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3463516" y="1480668"/>
            <a:ext cx="65183" cy="654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sp>
        <p:nvSpPr>
          <p:cNvPr id="20" name="Isosceles Triangle 19"/>
          <p:cNvSpPr/>
          <p:nvPr/>
        </p:nvSpPr>
        <p:spPr>
          <a:xfrm>
            <a:off x="4904329" y="1535647"/>
            <a:ext cx="208586" cy="14668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cxnSp>
        <p:nvCxnSpPr>
          <p:cNvPr id="21" name="Straight Connector 20"/>
          <p:cNvCxnSpPr/>
          <p:nvPr/>
        </p:nvCxnSpPr>
        <p:spPr>
          <a:xfrm>
            <a:off x="4800036" y="1758594"/>
            <a:ext cx="417170" cy="1163"/>
          </a:xfrm>
          <a:prstGeom prst="line">
            <a:avLst/>
          </a:prstGeom>
          <a:ln w="508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4940920" y="1684130"/>
            <a:ext cx="52556" cy="527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 dirty="0"/>
          </a:p>
        </p:txBody>
      </p:sp>
      <p:sp>
        <p:nvSpPr>
          <p:cNvPr id="23" name="Oval 22"/>
          <p:cNvSpPr/>
          <p:nvPr/>
        </p:nvSpPr>
        <p:spPr>
          <a:xfrm>
            <a:off x="5039082" y="1685531"/>
            <a:ext cx="52556" cy="527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 dirty="0"/>
          </a:p>
        </p:txBody>
      </p:sp>
      <p:cxnSp>
        <p:nvCxnSpPr>
          <p:cNvPr id="24" name="Straight Connector 23"/>
          <p:cNvCxnSpPr/>
          <p:nvPr/>
        </p:nvCxnSpPr>
        <p:spPr>
          <a:xfrm rot="5400000">
            <a:off x="4944118" y="1938912"/>
            <a:ext cx="130880" cy="1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 flipH="1" flipV="1">
            <a:off x="4944118" y="1873727"/>
            <a:ext cx="130880" cy="1303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>
            <a:off x="3430668" y="1951585"/>
            <a:ext cx="130880" cy="1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 flipH="1" flipV="1">
            <a:off x="3430668" y="1886400"/>
            <a:ext cx="130880" cy="1303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790442" y="1938909"/>
            <a:ext cx="26481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dirty="0">
                <a:latin typeface="Times New Roman" pitchFamily="18" charset="0"/>
                <a:cs typeface="Times New Roman" pitchFamily="18" charset="0"/>
              </a:rPr>
              <a:t>L</a:t>
            </a:r>
            <a:endParaRPr lang="de-DE" sz="1013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596812" y="1939568"/>
            <a:ext cx="36740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dirty="0">
                <a:latin typeface="Times New Roman" pitchFamily="18" charset="0"/>
                <a:cs typeface="Times New Roman" pitchFamily="18" charset="0"/>
              </a:rPr>
              <a:t>L/2</a:t>
            </a:r>
            <a:endParaRPr lang="de-DE" sz="1013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432653" y="1481060"/>
            <a:ext cx="65183" cy="654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sp>
        <p:nvSpPr>
          <p:cNvPr id="37" name="Isosceles Triangle 36"/>
          <p:cNvSpPr/>
          <p:nvPr/>
        </p:nvSpPr>
        <p:spPr>
          <a:xfrm>
            <a:off x="5870094" y="1538373"/>
            <a:ext cx="208586" cy="14668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cxnSp>
        <p:nvCxnSpPr>
          <p:cNvPr id="38" name="Straight Connector 37"/>
          <p:cNvCxnSpPr/>
          <p:nvPr/>
        </p:nvCxnSpPr>
        <p:spPr>
          <a:xfrm>
            <a:off x="5765801" y="1761319"/>
            <a:ext cx="417170" cy="1163"/>
          </a:xfrm>
          <a:prstGeom prst="line">
            <a:avLst/>
          </a:prstGeom>
          <a:ln w="508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5906686" y="1686856"/>
            <a:ext cx="52556" cy="527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 dirty="0"/>
          </a:p>
        </p:txBody>
      </p:sp>
      <p:sp>
        <p:nvSpPr>
          <p:cNvPr id="40" name="Oval 39"/>
          <p:cNvSpPr/>
          <p:nvPr/>
        </p:nvSpPr>
        <p:spPr>
          <a:xfrm>
            <a:off x="6004847" y="1686471"/>
            <a:ext cx="52556" cy="527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 dirty="0"/>
          </a:p>
        </p:txBody>
      </p:sp>
      <p:cxnSp>
        <p:nvCxnSpPr>
          <p:cNvPr id="42" name="Straight Connector 41"/>
          <p:cNvCxnSpPr/>
          <p:nvPr/>
        </p:nvCxnSpPr>
        <p:spPr>
          <a:xfrm rot="5400000">
            <a:off x="5916135" y="1935115"/>
            <a:ext cx="130880" cy="1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rot="5400000" flipH="1" flipV="1">
            <a:off x="5916135" y="1869930"/>
            <a:ext cx="130880" cy="1303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407433" y="1944576"/>
            <a:ext cx="26481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dirty="0">
                <a:latin typeface="Times New Roman" pitchFamily="18" charset="0"/>
                <a:cs typeface="Times New Roman" pitchFamily="18" charset="0"/>
              </a:rPr>
              <a:t>L</a:t>
            </a:r>
            <a:endParaRPr lang="de-DE" sz="1013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 rot="5400000">
            <a:off x="6419657" y="1941389"/>
            <a:ext cx="130880" cy="1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5400000" flipH="1" flipV="1">
            <a:off x="6419657" y="1876204"/>
            <a:ext cx="130880" cy="1303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077685" y="1946899"/>
            <a:ext cx="36740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dirty="0">
                <a:latin typeface="Times New Roman" pitchFamily="18" charset="0"/>
                <a:cs typeface="Times New Roman" pitchFamily="18" charset="0"/>
              </a:rPr>
              <a:t>L/2</a:t>
            </a:r>
            <a:endParaRPr lang="de-DE" sz="1013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>
            <a:off x="2552966" y="3557165"/>
            <a:ext cx="393333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2554979" y="4299095"/>
            <a:ext cx="393333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438455" y="1279627"/>
            <a:ext cx="1040004" cy="40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13" b="1" dirty="0">
                <a:latin typeface="Arial" pitchFamily="34" charset="0"/>
                <a:cs typeface="Arial" pitchFamily="34" charset="0"/>
              </a:rPr>
              <a:t>Schéma statique: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405547" y="3412092"/>
            <a:ext cx="37641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13" b="1" dirty="0">
                <a:latin typeface="Arial" pitchFamily="34" charset="0"/>
                <a:cs typeface="Arial" pitchFamily="34" charset="0"/>
              </a:rPr>
              <a:t>V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436980" y="4137924"/>
            <a:ext cx="1114661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13" b="1" dirty="0">
                <a:latin typeface="Arial" pitchFamily="34" charset="0"/>
                <a:cs typeface="Arial" pitchFamily="34" charset="0"/>
              </a:rPr>
              <a:t>Déformée</a:t>
            </a:r>
          </a:p>
        </p:txBody>
      </p:sp>
      <p:cxnSp>
        <p:nvCxnSpPr>
          <p:cNvPr id="50" name="Straight Connector 49"/>
          <p:cNvCxnSpPr/>
          <p:nvPr/>
        </p:nvCxnSpPr>
        <p:spPr>
          <a:xfrm>
            <a:off x="2546540" y="2914210"/>
            <a:ext cx="393333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399121" y="2769138"/>
            <a:ext cx="37641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13" b="1" dirty="0">
                <a:latin typeface="Arial" pitchFamily="34" charset="0"/>
                <a:cs typeface="Arial" pitchFamily="34" charset="0"/>
              </a:rPr>
              <a:t>M</a:t>
            </a:r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3599892" y="1279627"/>
            <a:ext cx="0" cy="217009"/>
          </a:xfrm>
          <a:prstGeom prst="straightConnector1">
            <a:avLst/>
          </a:prstGeom>
          <a:ln w="19050">
            <a:solidFill>
              <a:srgbClr val="0070C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3707904" y="1279627"/>
            <a:ext cx="0" cy="217009"/>
          </a:xfrm>
          <a:prstGeom prst="straightConnector1">
            <a:avLst/>
          </a:prstGeom>
          <a:ln w="19050">
            <a:solidFill>
              <a:srgbClr val="0070C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3815916" y="1279627"/>
            <a:ext cx="0" cy="217009"/>
          </a:xfrm>
          <a:prstGeom prst="straightConnector1">
            <a:avLst/>
          </a:prstGeom>
          <a:ln w="19050">
            <a:solidFill>
              <a:srgbClr val="0070C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3923928" y="1279627"/>
            <a:ext cx="0" cy="217009"/>
          </a:xfrm>
          <a:prstGeom prst="straightConnector1">
            <a:avLst/>
          </a:prstGeom>
          <a:ln w="19050">
            <a:solidFill>
              <a:srgbClr val="0070C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6030162" y="1263660"/>
            <a:ext cx="0" cy="217009"/>
          </a:xfrm>
          <a:prstGeom prst="straightConnector1">
            <a:avLst/>
          </a:prstGeom>
          <a:ln w="19050">
            <a:solidFill>
              <a:srgbClr val="0070C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6138174" y="1263660"/>
            <a:ext cx="0" cy="217009"/>
          </a:xfrm>
          <a:prstGeom prst="straightConnector1">
            <a:avLst/>
          </a:prstGeom>
          <a:ln w="19050">
            <a:solidFill>
              <a:srgbClr val="0070C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6246186" y="1263660"/>
            <a:ext cx="0" cy="217009"/>
          </a:xfrm>
          <a:prstGeom prst="straightConnector1">
            <a:avLst/>
          </a:prstGeom>
          <a:ln w="19050">
            <a:solidFill>
              <a:srgbClr val="0070C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6354198" y="1263660"/>
            <a:ext cx="0" cy="217009"/>
          </a:xfrm>
          <a:prstGeom prst="straightConnector1">
            <a:avLst/>
          </a:prstGeom>
          <a:ln w="19050">
            <a:solidFill>
              <a:srgbClr val="0070C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6472979" y="1263660"/>
            <a:ext cx="0" cy="217009"/>
          </a:xfrm>
          <a:prstGeom prst="straightConnector1">
            <a:avLst/>
          </a:prstGeom>
          <a:ln w="19050">
            <a:solidFill>
              <a:srgbClr val="0070C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5906685" y="977592"/>
            <a:ext cx="59824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q=P / L</a:t>
            </a:r>
            <a:endParaRPr lang="de-DE" sz="1013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516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Déformée, poutres cantilever et portiques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718718"/>
            <a:ext cx="7726363" cy="33867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1500" dirty="0"/>
              <a:t>Portiques à trois articulations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33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9</a:t>
            </a: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676" y="1093423"/>
            <a:ext cx="2589806" cy="204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99"/>
          <a:stretch/>
        </p:blipFill>
        <p:spPr bwMode="auto">
          <a:xfrm>
            <a:off x="4896036" y="1437624"/>
            <a:ext cx="1107982" cy="1141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66"/>
          <a:stretch/>
        </p:blipFill>
        <p:spPr bwMode="auto">
          <a:xfrm>
            <a:off x="6840252" y="1437624"/>
            <a:ext cx="642684" cy="1141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0459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Déformée, poutres cantilever et portiques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34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9</a:t>
            </a:r>
          </a:p>
        </p:txBody>
      </p:sp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096" y="1056510"/>
            <a:ext cx="2399136" cy="1569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042" y="978216"/>
            <a:ext cx="2399136" cy="1569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096" y="3162744"/>
            <a:ext cx="2399136" cy="1569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042" y="3108738"/>
            <a:ext cx="2399136" cy="1569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322958" y="2487257"/>
            <a:ext cx="37641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13" b="1" dirty="0">
                <a:latin typeface="Arial" pitchFamily="34" charset="0"/>
                <a:cs typeface="Arial" pitchFamily="34" charset="0"/>
              </a:rPr>
              <a:t>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73192" y="2463057"/>
            <a:ext cx="37641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13" b="1" dirty="0">
                <a:latin typeface="Arial" pitchFamily="34" charset="0"/>
                <a:cs typeface="Arial" pitchFamily="34" charset="0"/>
              </a:rPr>
              <a:t>V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22958" y="4539485"/>
            <a:ext cx="37641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13" b="1" dirty="0">
                <a:latin typeface="Arial" pitchFamily="34" charset="0"/>
                <a:cs typeface="Arial" pitchFamily="34" charset="0"/>
              </a:rPr>
              <a:t>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32779" y="4454991"/>
            <a:ext cx="1215485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13" b="1" dirty="0">
                <a:latin typeface="Arial" pitchFamily="34" charset="0"/>
                <a:cs typeface="Arial" pitchFamily="34" charset="0"/>
              </a:rPr>
              <a:t>Déformée</a:t>
            </a:r>
          </a:p>
        </p:txBody>
      </p:sp>
    </p:spTree>
    <p:extLst>
      <p:ext uri="{BB962C8B-B14F-4D97-AF65-F5344CB8AC3E}">
        <p14:creationId xmlns:p14="http://schemas.microsoft.com/office/powerpoint/2010/main" val="24349695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35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9</a:t>
            </a:r>
          </a:p>
        </p:txBody>
      </p:sp>
      <p:sp>
        <p:nvSpPr>
          <p:cNvPr id="9" name="Rectangle 8"/>
          <p:cNvSpPr/>
          <p:nvPr/>
        </p:nvSpPr>
        <p:spPr>
          <a:xfrm>
            <a:off x="2125491" y="2031691"/>
            <a:ext cx="1457336" cy="274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cxnSp>
        <p:nvCxnSpPr>
          <p:cNvPr id="10" name="Straight Arrow Connector 9"/>
          <p:cNvCxnSpPr/>
          <p:nvPr/>
        </p:nvCxnSpPr>
        <p:spPr>
          <a:xfrm rot="5400000">
            <a:off x="1834768" y="1947877"/>
            <a:ext cx="416564" cy="5672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/>
          <p:cNvSpPr/>
          <p:nvPr/>
        </p:nvSpPr>
        <p:spPr>
          <a:xfrm rot="10800000">
            <a:off x="1789245" y="1790005"/>
            <a:ext cx="226090" cy="419415"/>
          </a:xfrm>
          <a:custGeom>
            <a:avLst/>
            <a:gdLst>
              <a:gd name="connsiteX0" fmla="*/ 0 w 301453"/>
              <a:gd name="connsiteY0" fmla="*/ 0 h 559220"/>
              <a:gd name="connsiteX1" fmla="*/ 249382 w 301453"/>
              <a:gd name="connsiteY1" fmla="*/ 113356 h 559220"/>
              <a:gd name="connsiteX2" fmla="*/ 287167 w 301453"/>
              <a:gd name="connsiteY2" fmla="*/ 400523 h 559220"/>
              <a:gd name="connsiteX3" fmla="*/ 68014 w 301453"/>
              <a:gd name="connsiteY3" fmla="*/ 559220 h 55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453" h="559220">
                <a:moveTo>
                  <a:pt x="0" y="0"/>
                </a:moveTo>
                <a:cubicBezTo>
                  <a:pt x="100760" y="23301"/>
                  <a:pt x="201521" y="46602"/>
                  <a:pt x="249382" y="113356"/>
                </a:cubicBezTo>
                <a:cubicBezTo>
                  <a:pt x="297243" y="180110"/>
                  <a:pt x="317395" y="326212"/>
                  <a:pt x="287167" y="400523"/>
                </a:cubicBezTo>
                <a:cubicBezTo>
                  <a:pt x="256939" y="474834"/>
                  <a:pt x="162476" y="517027"/>
                  <a:pt x="68014" y="559220"/>
                </a:cubicBezTo>
              </a:path>
            </a:pathLst>
          </a:custGeom>
          <a:noFill/>
          <a:ln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sp>
        <p:nvSpPr>
          <p:cNvPr id="12" name="TextBox 11"/>
          <p:cNvSpPr txBox="1"/>
          <p:nvPr/>
        </p:nvSpPr>
        <p:spPr>
          <a:xfrm>
            <a:off x="1931374" y="1426638"/>
            <a:ext cx="34176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de-CH" sz="1013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endParaRPr lang="de-DE" sz="1013" b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3736200" y="1825530"/>
            <a:ext cx="226090" cy="419415"/>
          </a:xfrm>
          <a:custGeom>
            <a:avLst/>
            <a:gdLst>
              <a:gd name="connsiteX0" fmla="*/ 0 w 301453"/>
              <a:gd name="connsiteY0" fmla="*/ 0 h 559220"/>
              <a:gd name="connsiteX1" fmla="*/ 249382 w 301453"/>
              <a:gd name="connsiteY1" fmla="*/ 113356 h 559220"/>
              <a:gd name="connsiteX2" fmla="*/ 287167 w 301453"/>
              <a:gd name="connsiteY2" fmla="*/ 400523 h 559220"/>
              <a:gd name="connsiteX3" fmla="*/ 68014 w 301453"/>
              <a:gd name="connsiteY3" fmla="*/ 559220 h 55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453" h="559220">
                <a:moveTo>
                  <a:pt x="0" y="0"/>
                </a:moveTo>
                <a:cubicBezTo>
                  <a:pt x="100760" y="23301"/>
                  <a:pt x="201521" y="46602"/>
                  <a:pt x="249382" y="113356"/>
                </a:cubicBezTo>
                <a:cubicBezTo>
                  <a:pt x="297243" y="180110"/>
                  <a:pt x="317395" y="326212"/>
                  <a:pt x="287167" y="400523"/>
                </a:cubicBezTo>
                <a:cubicBezTo>
                  <a:pt x="256939" y="474834"/>
                  <a:pt x="162476" y="517027"/>
                  <a:pt x="68014" y="559220"/>
                </a:cubicBezTo>
              </a:path>
            </a:pathLst>
          </a:custGeom>
          <a:noFill/>
          <a:ln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91464" y="1685782"/>
            <a:ext cx="36420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de-CH" sz="1013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endParaRPr lang="de-DE" sz="1013" b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rot="5400000">
            <a:off x="3451558" y="2056453"/>
            <a:ext cx="416564" cy="5672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548164" y="1535214"/>
            <a:ext cx="33695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de-CH" sz="1013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endParaRPr lang="de-DE" sz="1013" b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rot="5400000">
            <a:off x="2100649" y="2419368"/>
            <a:ext cx="107157" cy="11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100649" y="2419368"/>
            <a:ext cx="1613896" cy="11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3607388" y="2419368"/>
            <a:ext cx="107157" cy="11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 flipH="1" flipV="1">
            <a:off x="2100649" y="2365790"/>
            <a:ext cx="107157" cy="1071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 flipH="1" flipV="1">
            <a:off x="3607388" y="2365790"/>
            <a:ext cx="107157" cy="1071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773598" y="2382263"/>
            <a:ext cx="26481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dirty="0">
                <a:latin typeface="Times New Roman" pitchFamily="18" charset="0"/>
                <a:cs typeface="Times New Roman" pitchFamily="18" charset="0"/>
              </a:rPr>
              <a:t>L</a:t>
            </a:r>
            <a:endParaRPr lang="de-DE" sz="1013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2130448" y="1812215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2261660" y="1812215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2381632" y="1813222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501605" y="1815384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2621577" y="1810963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2762497" y="1812466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2907597" y="1808434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3027569" y="1807775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3167845" y="1808434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3287817" y="1816264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3436123" y="1808434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3577159" y="1808687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2136119" y="1808433"/>
            <a:ext cx="14523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601670" y="1545636"/>
            <a:ext cx="36901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de-CH" sz="1013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endParaRPr lang="de-DE" sz="1013" b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033964" y="1536222"/>
            <a:ext cx="25680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endParaRPr lang="de-DE" sz="1013" b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190908" y="1978708"/>
            <a:ext cx="1457336" cy="274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cxnSp>
        <p:nvCxnSpPr>
          <p:cNvPr id="41" name="Straight Arrow Connector 40"/>
          <p:cNvCxnSpPr/>
          <p:nvPr/>
        </p:nvCxnSpPr>
        <p:spPr>
          <a:xfrm rot="5400000">
            <a:off x="4900186" y="1982590"/>
            <a:ext cx="416564" cy="5672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41"/>
          <p:cNvSpPr/>
          <p:nvPr/>
        </p:nvSpPr>
        <p:spPr>
          <a:xfrm rot="10800000">
            <a:off x="4854663" y="1737022"/>
            <a:ext cx="226090" cy="419415"/>
          </a:xfrm>
          <a:custGeom>
            <a:avLst/>
            <a:gdLst>
              <a:gd name="connsiteX0" fmla="*/ 0 w 301453"/>
              <a:gd name="connsiteY0" fmla="*/ 0 h 559220"/>
              <a:gd name="connsiteX1" fmla="*/ 249382 w 301453"/>
              <a:gd name="connsiteY1" fmla="*/ 113356 h 559220"/>
              <a:gd name="connsiteX2" fmla="*/ 287167 w 301453"/>
              <a:gd name="connsiteY2" fmla="*/ 400523 h 559220"/>
              <a:gd name="connsiteX3" fmla="*/ 68014 w 301453"/>
              <a:gd name="connsiteY3" fmla="*/ 559220 h 55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453" h="559220">
                <a:moveTo>
                  <a:pt x="0" y="0"/>
                </a:moveTo>
                <a:cubicBezTo>
                  <a:pt x="100760" y="23301"/>
                  <a:pt x="201521" y="46602"/>
                  <a:pt x="249382" y="113356"/>
                </a:cubicBezTo>
                <a:cubicBezTo>
                  <a:pt x="297243" y="180110"/>
                  <a:pt x="317395" y="326212"/>
                  <a:pt x="287167" y="400523"/>
                </a:cubicBezTo>
                <a:cubicBezTo>
                  <a:pt x="256939" y="474834"/>
                  <a:pt x="162476" y="517027"/>
                  <a:pt x="68014" y="559220"/>
                </a:cubicBezTo>
              </a:path>
            </a:pathLst>
          </a:custGeom>
          <a:noFill/>
          <a:ln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sp>
        <p:nvSpPr>
          <p:cNvPr id="43" name="TextBox 42"/>
          <p:cNvSpPr txBox="1"/>
          <p:nvPr/>
        </p:nvSpPr>
        <p:spPr>
          <a:xfrm>
            <a:off x="4980118" y="1428693"/>
            <a:ext cx="588623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de-CH" sz="1013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de-CH" sz="101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-Q/2</a:t>
            </a:r>
            <a:endParaRPr lang="de-DE" sz="1013" b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4" name="Freeform 43"/>
          <p:cNvSpPr/>
          <p:nvPr/>
        </p:nvSpPr>
        <p:spPr>
          <a:xfrm>
            <a:off x="6801618" y="1772547"/>
            <a:ext cx="226090" cy="419415"/>
          </a:xfrm>
          <a:custGeom>
            <a:avLst/>
            <a:gdLst>
              <a:gd name="connsiteX0" fmla="*/ 0 w 301453"/>
              <a:gd name="connsiteY0" fmla="*/ 0 h 559220"/>
              <a:gd name="connsiteX1" fmla="*/ 249382 w 301453"/>
              <a:gd name="connsiteY1" fmla="*/ 113356 h 559220"/>
              <a:gd name="connsiteX2" fmla="*/ 287167 w 301453"/>
              <a:gd name="connsiteY2" fmla="*/ 400523 h 559220"/>
              <a:gd name="connsiteX3" fmla="*/ 68014 w 301453"/>
              <a:gd name="connsiteY3" fmla="*/ 559220 h 55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453" h="559220">
                <a:moveTo>
                  <a:pt x="0" y="0"/>
                </a:moveTo>
                <a:cubicBezTo>
                  <a:pt x="100760" y="23301"/>
                  <a:pt x="201521" y="46602"/>
                  <a:pt x="249382" y="113356"/>
                </a:cubicBezTo>
                <a:cubicBezTo>
                  <a:pt x="297243" y="180110"/>
                  <a:pt x="317395" y="326212"/>
                  <a:pt x="287167" y="400523"/>
                </a:cubicBezTo>
                <a:cubicBezTo>
                  <a:pt x="256939" y="474834"/>
                  <a:pt x="162476" y="517027"/>
                  <a:pt x="68014" y="559220"/>
                </a:cubicBezTo>
              </a:path>
            </a:pathLst>
          </a:custGeom>
          <a:noFill/>
          <a:ln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956881" y="1632799"/>
            <a:ext cx="36420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de-CH" sz="1013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endParaRPr lang="de-DE" sz="1013" b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 rot="5400000">
            <a:off x="6516976" y="2003470"/>
            <a:ext cx="416564" cy="5672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558886" y="1460295"/>
            <a:ext cx="58381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de-CH" sz="1013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de-CH" sz="101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-Q/2</a:t>
            </a:r>
            <a:endParaRPr lang="de-DE" sz="1013" b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rot="5400000">
            <a:off x="5166066" y="2366385"/>
            <a:ext cx="107157" cy="11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166066" y="2366385"/>
            <a:ext cx="1613896" cy="11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>
            <a:off x="6672805" y="2366385"/>
            <a:ext cx="107157" cy="11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rot="5400000" flipH="1" flipV="1">
            <a:off x="5166066" y="2312807"/>
            <a:ext cx="107157" cy="1071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5400000" flipH="1" flipV="1">
            <a:off x="6672805" y="2312807"/>
            <a:ext cx="107157" cy="1071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839016" y="2329280"/>
            <a:ext cx="26481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dirty="0">
                <a:latin typeface="Times New Roman" pitchFamily="18" charset="0"/>
                <a:cs typeface="Times New Roman" pitchFamily="18" charset="0"/>
              </a:rPr>
              <a:t>L</a:t>
            </a:r>
            <a:endParaRPr lang="de-DE" sz="1013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667087" y="1492653"/>
            <a:ext cx="36901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de-CH" sz="1013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endParaRPr lang="de-DE" sz="1013" b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5148386" y="3597865"/>
            <a:ext cx="1457336" cy="274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cxnSp>
        <p:nvCxnSpPr>
          <p:cNvPr id="70" name="Straight Arrow Connector 69"/>
          <p:cNvCxnSpPr/>
          <p:nvPr/>
        </p:nvCxnSpPr>
        <p:spPr>
          <a:xfrm rot="5400000">
            <a:off x="4857664" y="3514051"/>
            <a:ext cx="416564" cy="5672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4737743" y="3031606"/>
            <a:ext cx="44595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qL/2</a:t>
            </a:r>
            <a:endParaRPr lang="de-DE" sz="1013" b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75" name="Straight Arrow Connector 74"/>
          <p:cNvCxnSpPr/>
          <p:nvPr/>
        </p:nvCxnSpPr>
        <p:spPr>
          <a:xfrm rot="5400000">
            <a:off x="6474454" y="3622627"/>
            <a:ext cx="416564" cy="5672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571059" y="3101388"/>
            <a:ext cx="44595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qL/2</a:t>
            </a:r>
            <a:endParaRPr lang="de-DE" sz="1013" b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 rot="5400000">
            <a:off x="5123544" y="3985542"/>
            <a:ext cx="107157" cy="11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123544" y="3985542"/>
            <a:ext cx="1613896" cy="11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rot="5400000">
            <a:off x="6630283" y="3985542"/>
            <a:ext cx="107157" cy="11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rot="5400000" flipH="1" flipV="1">
            <a:off x="5123544" y="3931964"/>
            <a:ext cx="107157" cy="1071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rot="5400000" flipH="1" flipV="1">
            <a:off x="6630283" y="3931964"/>
            <a:ext cx="107157" cy="1071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5796494" y="3948437"/>
            <a:ext cx="26481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dirty="0">
                <a:latin typeface="Times New Roman" pitchFamily="18" charset="0"/>
                <a:cs typeface="Times New Roman" pitchFamily="18" charset="0"/>
              </a:rPr>
              <a:t>L</a:t>
            </a:r>
            <a:endParaRPr lang="de-DE" sz="1013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3" name="Straight Arrow Connector 82"/>
          <p:cNvCxnSpPr/>
          <p:nvPr/>
        </p:nvCxnSpPr>
        <p:spPr>
          <a:xfrm flipH="1">
            <a:off x="5153343" y="3378389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>
            <a:off x="5284555" y="3378389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>
            <a:off x="5404528" y="3379396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>
            <a:off x="5524500" y="3381558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>
            <a:off x="5644472" y="3377137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H="1">
            <a:off x="5785392" y="3378640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5930492" y="3374608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>
            <a:off x="6050464" y="3373949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H="1">
            <a:off x="6190740" y="3374608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H="1">
            <a:off x="6310712" y="3382438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H="1">
            <a:off x="6459019" y="3374608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H="1">
            <a:off x="6600055" y="3374861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5159014" y="3374607"/>
            <a:ext cx="14523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6056860" y="3102396"/>
            <a:ext cx="25680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endParaRPr lang="de-DE" sz="1013" b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 rot="5400000">
            <a:off x="2625255" y="3258106"/>
            <a:ext cx="416564" cy="5672"/>
          </a:xfrm>
          <a:prstGeom prst="straightConnector1">
            <a:avLst/>
          </a:prstGeom>
          <a:ln w="1905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847802" y="3013866"/>
            <a:ext cx="28565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endParaRPr lang="de-DE" sz="1013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2128909" y="3480418"/>
            <a:ext cx="1457336" cy="274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cxnSp>
        <p:nvCxnSpPr>
          <p:cNvPr id="101" name="Straight Arrow Connector 100"/>
          <p:cNvCxnSpPr/>
          <p:nvPr/>
        </p:nvCxnSpPr>
        <p:spPr>
          <a:xfrm rot="5400000">
            <a:off x="1873272" y="3494758"/>
            <a:ext cx="416564" cy="5672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1969877" y="2973519"/>
            <a:ext cx="38824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Q/2</a:t>
            </a:r>
            <a:endParaRPr lang="de-DE" sz="1013" b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05" name="Straight Arrow Connector 104"/>
          <p:cNvCxnSpPr/>
          <p:nvPr/>
        </p:nvCxnSpPr>
        <p:spPr>
          <a:xfrm rot="5400000">
            <a:off x="3454976" y="3505181"/>
            <a:ext cx="416564" cy="5672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3551582" y="2983942"/>
            <a:ext cx="38824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Q/2</a:t>
            </a:r>
            <a:endParaRPr lang="de-DE" sz="1013" b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07" name="Straight Connector 106"/>
          <p:cNvCxnSpPr/>
          <p:nvPr/>
        </p:nvCxnSpPr>
        <p:spPr>
          <a:xfrm rot="5400000">
            <a:off x="2104067" y="3868096"/>
            <a:ext cx="107157" cy="11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104067" y="3868096"/>
            <a:ext cx="1613896" cy="11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rot="5400000">
            <a:off x="3610805" y="3868096"/>
            <a:ext cx="107157" cy="11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rot="5400000" flipH="1" flipV="1">
            <a:off x="2104067" y="3814517"/>
            <a:ext cx="107157" cy="1071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5400000" flipH="1" flipV="1">
            <a:off x="3610805" y="3814517"/>
            <a:ext cx="107157" cy="1071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2777016" y="3830991"/>
            <a:ext cx="26481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dirty="0">
                <a:latin typeface="Times New Roman" pitchFamily="18" charset="0"/>
                <a:cs typeface="Times New Roman" pitchFamily="18" charset="0"/>
              </a:rPr>
              <a:t>L</a:t>
            </a:r>
            <a:endParaRPr lang="de-DE" sz="1013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4116804" y="441605"/>
            <a:ext cx="1397219" cy="1404000"/>
            <a:chOff x="1259632" y="2564904"/>
            <a:chExt cx="1440000" cy="1440000"/>
          </a:xfrm>
        </p:grpSpPr>
        <p:sp>
          <p:nvSpPr>
            <p:cNvPr id="102" name="Arc 101"/>
            <p:cNvSpPr/>
            <p:nvPr/>
          </p:nvSpPr>
          <p:spPr>
            <a:xfrm>
              <a:off x="1259632" y="2564904"/>
              <a:ext cx="1440000" cy="1440000"/>
            </a:xfrm>
            <a:prstGeom prst="arc">
              <a:avLst/>
            </a:prstGeom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 sz="1013"/>
            </a:p>
          </p:txBody>
        </p:sp>
        <p:sp>
          <p:nvSpPr>
            <p:cNvPr id="104" name="Arc 103"/>
            <p:cNvSpPr/>
            <p:nvPr/>
          </p:nvSpPr>
          <p:spPr>
            <a:xfrm rot="-5400000">
              <a:off x="1259632" y="2564904"/>
              <a:ext cx="1440000" cy="1440000"/>
            </a:xfrm>
            <a:prstGeom prst="arc">
              <a:avLst/>
            </a:prstGeom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 sz="1013"/>
            </a:p>
          </p:txBody>
        </p:sp>
      </p:grpSp>
      <p:cxnSp>
        <p:nvCxnSpPr>
          <p:cNvPr id="113" name="Straight Connector 112"/>
          <p:cNvCxnSpPr/>
          <p:nvPr/>
        </p:nvCxnSpPr>
        <p:spPr>
          <a:xfrm rot="5400000">
            <a:off x="4031790" y="1437728"/>
            <a:ext cx="187904" cy="22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rot="5400000" flipH="1" flipV="1">
            <a:off x="4031790" y="1337004"/>
            <a:ext cx="187904" cy="2016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rot="5400000">
            <a:off x="5413282" y="1436978"/>
            <a:ext cx="187904" cy="22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rot="5400000" flipH="1" flipV="1">
            <a:off x="5413282" y="1336254"/>
            <a:ext cx="187904" cy="2016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4275966" y="1409466"/>
            <a:ext cx="36740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dirty="0">
                <a:latin typeface="Times New Roman" pitchFamily="18" charset="0"/>
                <a:cs typeface="Times New Roman" pitchFamily="18" charset="0"/>
              </a:rPr>
              <a:t>L/2</a:t>
            </a:r>
            <a:endParaRPr lang="de-DE" sz="1013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18" name="Straight Connector 117"/>
          <p:cNvCxnSpPr/>
          <p:nvPr/>
        </p:nvCxnSpPr>
        <p:spPr>
          <a:xfrm>
            <a:off x="4017703" y="1437804"/>
            <a:ext cx="1666920" cy="10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Isosceles Triangle 118"/>
          <p:cNvSpPr/>
          <p:nvPr/>
        </p:nvSpPr>
        <p:spPr>
          <a:xfrm>
            <a:off x="4034590" y="1107588"/>
            <a:ext cx="171452" cy="17145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cxnSp>
        <p:nvCxnSpPr>
          <p:cNvPr id="120" name="Straight Connector 119"/>
          <p:cNvCxnSpPr/>
          <p:nvPr/>
        </p:nvCxnSpPr>
        <p:spPr>
          <a:xfrm>
            <a:off x="3948865" y="1290122"/>
            <a:ext cx="342902" cy="953"/>
          </a:xfrm>
          <a:prstGeom prst="line">
            <a:avLst/>
          </a:prstGeom>
          <a:ln w="508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/>
          <p:cNvSpPr/>
          <p:nvPr/>
        </p:nvSpPr>
        <p:spPr>
          <a:xfrm>
            <a:off x="4084104" y="1074868"/>
            <a:ext cx="65183" cy="654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cxnSp>
        <p:nvCxnSpPr>
          <p:cNvPr id="122" name="Straight Connector 121"/>
          <p:cNvCxnSpPr/>
          <p:nvPr/>
        </p:nvCxnSpPr>
        <p:spPr>
          <a:xfrm rot="5400000">
            <a:off x="4701013" y="1457326"/>
            <a:ext cx="187904" cy="22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rot="5400000" flipH="1" flipV="1">
            <a:off x="4701013" y="1356602"/>
            <a:ext cx="187904" cy="2016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5001755" y="1412855"/>
            <a:ext cx="36740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dirty="0">
                <a:latin typeface="Times New Roman" pitchFamily="18" charset="0"/>
                <a:cs typeface="Times New Roman" pitchFamily="18" charset="0"/>
              </a:rPr>
              <a:t>L/2</a:t>
            </a:r>
            <a:endParaRPr lang="de-DE" sz="1013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5" name="Isosceles Triangle 124"/>
          <p:cNvSpPr/>
          <p:nvPr/>
        </p:nvSpPr>
        <p:spPr>
          <a:xfrm>
            <a:off x="5428297" y="1135091"/>
            <a:ext cx="171452" cy="17145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cxnSp>
        <p:nvCxnSpPr>
          <p:cNvPr id="126" name="Straight Connector 125"/>
          <p:cNvCxnSpPr/>
          <p:nvPr/>
        </p:nvCxnSpPr>
        <p:spPr>
          <a:xfrm>
            <a:off x="5342572" y="1317625"/>
            <a:ext cx="342902" cy="953"/>
          </a:xfrm>
          <a:prstGeom prst="line">
            <a:avLst/>
          </a:prstGeom>
          <a:ln w="508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Oval 126"/>
          <p:cNvSpPr/>
          <p:nvPr/>
        </p:nvSpPr>
        <p:spPr>
          <a:xfrm>
            <a:off x="5477812" y="1102371"/>
            <a:ext cx="65183" cy="654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sp>
        <p:nvSpPr>
          <p:cNvPr id="128" name="Oval 127"/>
          <p:cNvSpPr/>
          <p:nvPr/>
        </p:nvSpPr>
        <p:spPr>
          <a:xfrm>
            <a:off x="4750617" y="408885"/>
            <a:ext cx="65183" cy="654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sp>
        <p:nvSpPr>
          <p:cNvPr id="129" name="TextBox 128"/>
          <p:cNvSpPr txBox="1"/>
          <p:nvPr/>
        </p:nvSpPr>
        <p:spPr>
          <a:xfrm>
            <a:off x="4518217" y="73581"/>
            <a:ext cx="26481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endParaRPr lang="de-DE" sz="1013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30" name="Straight Arrow Connector 129"/>
          <p:cNvCxnSpPr/>
          <p:nvPr/>
        </p:nvCxnSpPr>
        <p:spPr>
          <a:xfrm>
            <a:off x="4424079" y="187933"/>
            <a:ext cx="0" cy="371009"/>
          </a:xfrm>
          <a:prstGeom prst="straightConnector1">
            <a:avLst/>
          </a:prstGeom>
          <a:ln w="19050">
            <a:solidFill>
              <a:srgbClr val="0070C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4424079" y="558943"/>
            <a:ext cx="372006" cy="54864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flipV="1">
            <a:off x="4327161" y="1102371"/>
            <a:ext cx="674594" cy="521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Freeform 132"/>
          <p:cNvSpPr/>
          <p:nvPr/>
        </p:nvSpPr>
        <p:spPr>
          <a:xfrm>
            <a:off x="4606511" y="959037"/>
            <a:ext cx="79836" cy="141694"/>
          </a:xfrm>
          <a:custGeom>
            <a:avLst/>
            <a:gdLst>
              <a:gd name="connsiteX0" fmla="*/ 650 w 106448"/>
              <a:gd name="connsiteY0" fmla="*/ 188925 h 188925"/>
              <a:gd name="connsiteX1" fmla="*/ 15764 w 106448"/>
              <a:gd name="connsiteY1" fmla="*/ 60456 h 188925"/>
              <a:gd name="connsiteX2" fmla="*/ 106448 w 106448"/>
              <a:gd name="connsiteY2" fmla="*/ 0 h 188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448" h="188925">
                <a:moveTo>
                  <a:pt x="650" y="188925"/>
                </a:moveTo>
                <a:cubicBezTo>
                  <a:pt x="-610" y="140434"/>
                  <a:pt x="-1869" y="91943"/>
                  <a:pt x="15764" y="60456"/>
                </a:cubicBezTo>
                <a:cubicBezTo>
                  <a:pt x="33397" y="28969"/>
                  <a:pt x="69922" y="14484"/>
                  <a:pt x="106448" y="0"/>
                </a:cubicBezTo>
              </a:path>
            </a:pathLst>
          </a:cu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</p:spTree>
    <p:extLst>
      <p:ext uri="{BB962C8B-B14F-4D97-AF65-F5344CB8AC3E}">
        <p14:creationId xmlns:p14="http://schemas.microsoft.com/office/powerpoint/2010/main" val="521568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36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9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859062" y="3806960"/>
            <a:ext cx="329256" cy="5411"/>
            <a:chOff x="2422649" y="5083149"/>
            <a:chExt cx="439008" cy="7214"/>
          </a:xfrm>
        </p:grpSpPr>
        <p:cxnSp>
          <p:nvCxnSpPr>
            <p:cNvPr id="8" name="Straight Arrow Connector 7"/>
            <p:cNvCxnSpPr/>
            <p:nvPr/>
          </p:nvCxnSpPr>
          <p:spPr>
            <a:xfrm flipV="1">
              <a:off x="2459679" y="5083149"/>
              <a:ext cx="401978" cy="7202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2422649" y="5083161"/>
              <a:ext cx="401978" cy="7202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576520" y="4239646"/>
            <a:ext cx="2651" cy="333527"/>
            <a:chOff x="1911359" y="4141554"/>
            <a:chExt cx="3535" cy="444702"/>
          </a:xfrm>
        </p:grpSpPr>
        <p:cxnSp>
          <p:nvCxnSpPr>
            <p:cNvPr id="11" name="Straight Arrow Connector 10"/>
            <p:cNvCxnSpPr/>
            <p:nvPr/>
          </p:nvCxnSpPr>
          <p:spPr>
            <a:xfrm rot="16200000" flipV="1">
              <a:off x="1713289" y="4339635"/>
              <a:ext cx="399686" cy="3524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16200000" flipV="1">
              <a:off x="1713278" y="4384651"/>
              <a:ext cx="399686" cy="3524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Arrow Connector 12"/>
          <p:cNvCxnSpPr/>
          <p:nvPr/>
        </p:nvCxnSpPr>
        <p:spPr>
          <a:xfrm>
            <a:off x="2224052" y="3814048"/>
            <a:ext cx="305826" cy="0"/>
          </a:xfrm>
          <a:prstGeom prst="straightConnector1">
            <a:avLst/>
          </a:prstGeom>
          <a:ln w="19050">
            <a:solidFill>
              <a:srgbClr val="0070C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2577184" y="3876670"/>
            <a:ext cx="3956" cy="331412"/>
          </a:xfrm>
          <a:prstGeom prst="straightConnector1">
            <a:avLst/>
          </a:prstGeom>
          <a:ln w="19050">
            <a:solidFill>
              <a:srgbClr val="0070C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252717" y="3543846"/>
            <a:ext cx="29848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i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fr-CH" sz="1013" i="1" baseline="-250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endParaRPr lang="fr-CH" sz="1013" i="1" baseline="-250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27784" y="3650364"/>
            <a:ext cx="30328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i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fr-CH" sz="1013" i="1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y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rot="5400000">
            <a:off x="2604604" y="3641115"/>
            <a:ext cx="151887" cy="143611"/>
          </a:xfrm>
          <a:prstGeom prst="straightConnector1">
            <a:avLst/>
          </a:prstGeom>
          <a:ln w="19050">
            <a:solidFill>
              <a:srgbClr val="0070C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12504" y="3904548"/>
            <a:ext cx="30328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i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fr-CH" sz="1013" i="1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x</a:t>
            </a:r>
          </a:p>
        </p:txBody>
      </p:sp>
      <p:sp>
        <p:nvSpPr>
          <p:cNvPr id="19" name="Oval 18"/>
          <p:cNvSpPr/>
          <p:nvPr/>
        </p:nvSpPr>
        <p:spPr>
          <a:xfrm>
            <a:off x="2561616" y="3800591"/>
            <a:ext cx="39670" cy="4050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grpSp>
        <p:nvGrpSpPr>
          <p:cNvPr id="20" name="Group 19"/>
          <p:cNvGrpSpPr/>
          <p:nvPr/>
        </p:nvGrpSpPr>
        <p:grpSpPr>
          <a:xfrm>
            <a:off x="2774327" y="3409831"/>
            <a:ext cx="200250" cy="200831"/>
            <a:chOff x="1394789" y="5348285"/>
            <a:chExt cx="267000" cy="267774"/>
          </a:xfrm>
        </p:grpSpPr>
        <p:cxnSp>
          <p:nvCxnSpPr>
            <p:cNvPr id="21" name="Straight Arrow Connector 20"/>
            <p:cNvCxnSpPr/>
            <p:nvPr/>
          </p:nvCxnSpPr>
          <p:spPr>
            <a:xfrm flipH="1">
              <a:off x="1394789" y="5348285"/>
              <a:ext cx="267000" cy="267774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10800000" flipV="1">
              <a:off x="1424747" y="5385360"/>
              <a:ext cx="202828" cy="201908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2816743" y="3450570"/>
            <a:ext cx="33855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i="1" dirty="0" err="1">
                <a:solidFill>
                  <a:srgbClr val="FF0000"/>
                </a:solidFill>
                <a:latin typeface="Symbol" pitchFamily="18" charset="2"/>
                <a:cs typeface="Times New Roman" pitchFamily="18" charset="0"/>
              </a:rPr>
              <a:t>M</a:t>
            </a:r>
            <a:r>
              <a:rPr lang="fr-CH" sz="1013" i="1" baseline="-25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endParaRPr lang="fr-CH" sz="1013" i="1" baseline="-25000" dirty="0">
              <a:solidFill>
                <a:srgbClr val="FF0000"/>
              </a:solidFill>
              <a:latin typeface="Symbol" pitchFamily="18" charset="2"/>
              <a:cs typeface="Times New Roman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97567" y="3548300"/>
            <a:ext cx="33374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i="1" dirty="0" err="1">
                <a:solidFill>
                  <a:srgbClr val="FF0000"/>
                </a:solidFill>
                <a:latin typeface="Symbol" pitchFamily="18" charset="2"/>
                <a:cs typeface="Times New Roman" pitchFamily="18" charset="0"/>
              </a:rPr>
              <a:t>M</a:t>
            </a:r>
            <a:r>
              <a:rPr lang="fr-CH" sz="1013" i="1" baseline="-25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endParaRPr lang="fr-CH" sz="1013" i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90912" y="4191930"/>
            <a:ext cx="33855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i="1" dirty="0" err="1">
                <a:solidFill>
                  <a:srgbClr val="FF0000"/>
                </a:solidFill>
                <a:latin typeface="Symbol" pitchFamily="18" charset="2"/>
                <a:cs typeface="Times New Roman" pitchFamily="18" charset="0"/>
              </a:rPr>
              <a:t>M</a:t>
            </a:r>
            <a:r>
              <a:rPr lang="fr-CH" sz="1013" i="1" baseline="-25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endParaRPr lang="fr-CH" sz="1013" i="1" baseline="-25000" dirty="0">
              <a:solidFill>
                <a:srgbClr val="FF0000"/>
              </a:solidFill>
              <a:latin typeface="Symbol" pitchFamily="18" charset="2"/>
              <a:cs typeface="Times New Roman" pitchFamily="18" charset="0"/>
            </a:endParaRPr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002" y="2805804"/>
            <a:ext cx="833303" cy="727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2" name="Straight Arrow Connector 71"/>
          <p:cNvCxnSpPr/>
          <p:nvPr/>
        </p:nvCxnSpPr>
        <p:spPr>
          <a:xfrm flipV="1">
            <a:off x="3963044" y="2086086"/>
            <a:ext cx="301484" cy="540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rot="16200000" flipV="1">
            <a:off x="3431016" y="1562204"/>
            <a:ext cx="299765" cy="264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3585443" y="2093174"/>
            <a:ext cx="305826" cy="0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 flipV="1">
            <a:off x="3585443" y="1766517"/>
            <a:ext cx="3956" cy="331412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3277217" y="1904387"/>
            <a:ext cx="30328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i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fr-CH" sz="1013" i="1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y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595274" y="2042886"/>
            <a:ext cx="29848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i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fr-CH" sz="1013" i="1" baseline="-250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endParaRPr lang="fr-CH" sz="1013" i="1" baseline="-250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78" name="Straight Arrow Connector 77"/>
          <p:cNvCxnSpPr/>
          <p:nvPr/>
        </p:nvCxnSpPr>
        <p:spPr>
          <a:xfrm rot="5400000">
            <a:off x="3427906" y="2106240"/>
            <a:ext cx="151887" cy="14361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595274" y="1793724"/>
            <a:ext cx="30328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i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fr-CH" sz="1013" i="1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x</a:t>
            </a:r>
          </a:p>
        </p:txBody>
      </p:sp>
      <p:sp>
        <p:nvSpPr>
          <p:cNvPr id="80" name="Oval 79"/>
          <p:cNvSpPr/>
          <p:nvPr/>
        </p:nvSpPr>
        <p:spPr>
          <a:xfrm>
            <a:off x="3564674" y="2074306"/>
            <a:ext cx="39670" cy="4050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cxnSp>
        <p:nvCxnSpPr>
          <p:cNvPr id="81" name="Straight Arrow Connector 80"/>
          <p:cNvCxnSpPr/>
          <p:nvPr/>
        </p:nvCxnSpPr>
        <p:spPr>
          <a:xfrm rot="10800000" flipV="1">
            <a:off x="3214618" y="2312735"/>
            <a:ext cx="152121" cy="15143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3969901" y="2053375"/>
            <a:ext cx="33374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i="1" dirty="0" err="1">
                <a:solidFill>
                  <a:srgbClr val="FF0000"/>
                </a:solidFill>
                <a:latin typeface="Symbol" pitchFamily="18" charset="2"/>
                <a:cs typeface="Times New Roman" pitchFamily="18" charset="0"/>
              </a:rPr>
              <a:t>M</a:t>
            </a:r>
            <a:r>
              <a:rPr lang="fr-CH" sz="1013" i="1" baseline="-25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endParaRPr lang="fr-CH" sz="1013" i="1" baseline="-25000" dirty="0">
              <a:solidFill>
                <a:srgbClr val="FF0000"/>
              </a:solidFill>
              <a:latin typeface="Symbol" pitchFamily="18" charset="2"/>
              <a:cs typeface="Times New Roman" pitchFamily="18" charset="0"/>
            </a:endParaRPr>
          </a:p>
        </p:txBody>
      </p:sp>
      <p:cxnSp>
        <p:nvCxnSpPr>
          <p:cNvPr id="83" name="Straight Arrow Connector 82"/>
          <p:cNvCxnSpPr/>
          <p:nvPr/>
        </p:nvCxnSpPr>
        <p:spPr>
          <a:xfrm rot="16200000" flipV="1">
            <a:off x="3431024" y="1528442"/>
            <a:ext cx="299765" cy="264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>
            <a:off x="3192149" y="2284929"/>
            <a:ext cx="200250" cy="20083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3990817" y="2086077"/>
            <a:ext cx="301484" cy="540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3004073" y="2146430"/>
            <a:ext cx="33855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i="1" dirty="0" err="1">
                <a:solidFill>
                  <a:srgbClr val="FF0000"/>
                </a:solidFill>
                <a:latin typeface="Symbol" pitchFamily="18" charset="2"/>
                <a:cs typeface="Times New Roman" pitchFamily="18" charset="0"/>
              </a:rPr>
              <a:t>M</a:t>
            </a:r>
            <a:r>
              <a:rPr lang="fr-CH" sz="1013" i="1" baseline="-25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endParaRPr lang="fr-CH" sz="1013" i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561276" y="1477464"/>
            <a:ext cx="33855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i="1" dirty="0" err="1">
                <a:solidFill>
                  <a:srgbClr val="FF0000"/>
                </a:solidFill>
                <a:latin typeface="Symbol" pitchFamily="18" charset="2"/>
                <a:cs typeface="Times New Roman" pitchFamily="18" charset="0"/>
              </a:rPr>
              <a:t>M</a:t>
            </a:r>
            <a:r>
              <a:rPr lang="fr-CH" sz="1013" i="1" baseline="-25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endParaRPr lang="fr-CH" sz="1013" i="1" baseline="-25000" dirty="0">
              <a:solidFill>
                <a:srgbClr val="FF0000"/>
              </a:solidFill>
              <a:latin typeface="Symbol" pitchFamily="18" charset="2"/>
              <a:cs typeface="Times New Roman" pitchFamily="18" charset="0"/>
            </a:endParaRPr>
          </a:p>
        </p:txBody>
      </p:sp>
      <p:cxnSp>
        <p:nvCxnSpPr>
          <p:cNvPr id="119" name="Straight Arrow Connector 118"/>
          <p:cNvCxnSpPr/>
          <p:nvPr/>
        </p:nvCxnSpPr>
        <p:spPr>
          <a:xfrm flipV="1">
            <a:off x="5720963" y="1940734"/>
            <a:ext cx="301484" cy="540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6200000" flipV="1">
            <a:off x="5188935" y="1416852"/>
            <a:ext cx="299765" cy="264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5343362" y="1947823"/>
            <a:ext cx="305826" cy="0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H="1" flipV="1">
            <a:off x="5343362" y="1621165"/>
            <a:ext cx="3956" cy="331412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5035136" y="1759035"/>
            <a:ext cx="30328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i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fr-CH" sz="1013" i="1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x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353193" y="1897535"/>
            <a:ext cx="30328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i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fr-CH" sz="1013" i="1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y</a:t>
            </a:r>
          </a:p>
        </p:txBody>
      </p:sp>
      <p:cxnSp>
        <p:nvCxnSpPr>
          <p:cNvPr id="125" name="Straight Arrow Connector 124"/>
          <p:cNvCxnSpPr/>
          <p:nvPr/>
        </p:nvCxnSpPr>
        <p:spPr>
          <a:xfrm rot="5400000">
            <a:off x="5185825" y="1960888"/>
            <a:ext cx="151887" cy="14361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5353193" y="1648372"/>
            <a:ext cx="29848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i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fr-CH" sz="1013" i="1" baseline="-250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endParaRPr lang="fr-CH" sz="1013" i="1" baseline="-250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5322593" y="1928954"/>
            <a:ext cx="39670" cy="4050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cxnSp>
        <p:nvCxnSpPr>
          <p:cNvPr id="128" name="Straight Arrow Connector 127"/>
          <p:cNvCxnSpPr/>
          <p:nvPr/>
        </p:nvCxnSpPr>
        <p:spPr>
          <a:xfrm rot="10800000" flipV="1">
            <a:off x="4972537" y="2167384"/>
            <a:ext cx="152121" cy="15143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5727820" y="1908024"/>
            <a:ext cx="33855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i="1" dirty="0">
                <a:solidFill>
                  <a:srgbClr val="FF0000"/>
                </a:solidFill>
                <a:latin typeface="Symbol" pitchFamily="18" charset="2"/>
                <a:cs typeface="Times New Roman" pitchFamily="18" charset="0"/>
              </a:rPr>
              <a:t>M</a:t>
            </a:r>
            <a:r>
              <a:rPr lang="fr-CH" sz="1013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endParaRPr lang="fr-CH" sz="1013" i="1" baseline="-25000" dirty="0">
              <a:solidFill>
                <a:srgbClr val="FF0000"/>
              </a:solidFill>
              <a:latin typeface="Symbol" pitchFamily="18" charset="2"/>
              <a:cs typeface="Times New Roman" pitchFamily="18" charset="0"/>
            </a:endParaRPr>
          </a:p>
        </p:txBody>
      </p:sp>
      <p:cxnSp>
        <p:nvCxnSpPr>
          <p:cNvPr id="130" name="Straight Arrow Connector 129"/>
          <p:cNvCxnSpPr/>
          <p:nvPr/>
        </p:nvCxnSpPr>
        <p:spPr>
          <a:xfrm rot="16200000" flipV="1">
            <a:off x="5188943" y="1383090"/>
            <a:ext cx="299765" cy="264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 flipH="1">
            <a:off x="4950068" y="2139577"/>
            <a:ext cx="200250" cy="20083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 flipV="1">
            <a:off x="5748736" y="1940725"/>
            <a:ext cx="301484" cy="540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4761992" y="2001078"/>
            <a:ext cx="33855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i="1" dirty="0" err="1">
                <a:solidFill>
                  <a:srgbClr val="FF0000"/>
                </a:solidFill>
                <a:latin typeface="Symbol" pitchFamily="18" charset="2"/>
                <a:cs typeface="Times New Roman" pitchFamily="18" charset="0"/>
              </a:rPr>
              <a:t>M</a:t>
            </a:r>
            <a:r>
              <a:rPr lang="fr-CH" sz="1013" i="1" baseline="-25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endParaRPr lang="fr-CH" sz="1013" i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5319195" y="1332113"/>
            <a:ext cx="33374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i="1" dirty="0" err="1">
                <a:solidFill>
                  <a:srgbClr val="FF0000"/>
                </a:solidFill>
                <a:latin typeface="Symbol" pitchFamily="18" charset="2"/>
                <a:cs typeface="Times New Roman" pitchFamily="18" charset="0"/>
              </a:rPr>
              <a:t>M</a:t>
            </a:r>
            <a:r>
              <a:rPr lang="fr-CH" sz="1013" i="1" baseline="-25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endParaRPr lang="fr-CH" sz="1013" i="1" baseline="-25000" dirty="0">
              <a:solidFill>
                <a:srgbClr val="FF0000"/>
              </a:solidFill>
              <a:latin typeface="Symbol" pitchFamily="18" charset="2"/>
              <a:cs typeface="Times New Roman" pitchFamily="18" charset="0"/>
            </a:endParaRPr>
          </a:p>
        </p:txBody>
      </p:sp>
      <p:sp>
        <p:nvSpPr>
          <p:cNvPr id="139" name="Oval 138"/>
          <p:cNvSpPr/>
          <p:nvPr/>
        </p:nvSpPr>
        <p:spPr>
          <a:xfrm>
            <a:off x="2528535" y="2765294"/>
            <a:ext cx="39670" cy="4050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cxnSp>
        <p:nvCxnSpPr>
          <p:cNvPr id="140" name="Straight Arrow Connector 139"/>
          <p:cNvCxnSpPr/>
          <p:nvPr/>
        </p:nvCxnSpPr>
        <p:spPr>
          <a:xfrm flipV="1">
            <a:off x="2627784" y="2787526"/>
            <a:ext cx="306189" cy="167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2841194" y="2729865"/>
            <a:ext cx="23596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i="1" dirty="0">
                <a:latin typeface="Times New Roman" pitchFamily="18" charset="0"/>
                <a:cs typeface="Times New Roman" pitchFamily="18" charset="0"/>
              </a:rPr>
              <a:t>z</a:t>
            </a:r>
          </a:p>
        </p:txBody>
      </p:sp>
      <p:cxnSp>
        <p:nvCxnSpPr>
          <p:cNvPr id="142" name="Straight Arrow Connector 141"/>
          <p:cNvCxnSpPr/>
          <p:nvPr/>
        </p:nvCxnSpPr>
        <p:spPr>
          <a:xfrm rot="5400000">
            <a:off x="2356367" y="2823447"/>
            <a:ext cx="151887" cy="1436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 rot="5400000" flipH="1" flipV="1">
            <a:off x="2429119" y="2585694"/>
            <a:ext cx="243053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2373166" y="2452866"/>
            <a:ext cx="24237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i="1" dirty="0">
                <a:latin typeface="Times New Roman" pitchFamily="18" charset="0"/>
                <a:cs typeface="Times New Roman" pitchFamily="18" charset="0"/>
              </a:rPr>
              <a:t>x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2201006" y="2899589"/>
            <a:ext cx="24237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i="1" dirty="0">
                <a:latin typeface="Times New Roman" pitchFamily="18" charset="0"/>
                <a:cs typeface="Times New Roman" pitchFamily="18" charset="0"/>
              </a:rPr>
              <a:t>y</a:t>
            </a:r>
          </a:p>
        </p:txBody>
      </p:sp>
      <p:sp>
        <p:nvSpPr>
          <p:cNvPr id="66" name="Oval 65"/>
          <p:cNvSpPr/>
          <p:nvPr/>
        </p:nvSpPr>
        <p:spPr>
          <a:xfrm>
            <a:off x="1751353" y="1001543"/>
            <a:ext cx="216024" cy="2320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sp>
        <p:nvSpPr>
          <p:cNvPr id="67" name="TextBox 66"/>
          <p:cNvSpPr txBox="1"/>
          <p:nvPr/>
        </p:nvSpPr>
        <p:spPr>
          <a:xfrm>
            <a:off x="1703014" y="892398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400" dirty="0">
                <a:latin typeface="Arial" pitchFamily="34" charset="0"/>
                <a:cs typeface="Arial" pitchFamily="34" charset="0"/>
              </a:rPr>
              <a:t>+</a:t>
            </a:r>
          </a:p>
        </p:txBody>
      </p:sp>
      <p:sp>
        <p:nvSpPr>
          <p:cNvPr id="68" name="Oval 67"/>
          <p:cNvSpPr/>
          <p:nvPr/>
        </p:nvSpPr>
        <p:spPr>
          <a:xfrm>
            <a:off x="2636713" y="1028225"/>
            <a:ext cx="216024" cy="2320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sp>
        <p:nvSpPr>
          <p:cNvPr id="69" name="TextBox 68"/>
          <p:cNvSpPr txBox="1"/>
          <p:nvPr/>
        </p:nvSpPr>
        <p:spPr>
          <a:xfrm>
            <a:off x="2627784" y="893532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400" dirty="0">
                <a:latin typeface="Arial" pitchFamily="34" charset="0"/>
                <a:cs typeface="Arial" pitchFamily="34" charset="0"/>
              </a:rPr>
              <a:t>-</a:t>
            </a:r>
          </a:p>
        </p:txBody>
      </p: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259" y="4110205"/>
            <a:ext cx="195425" cy="24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624229" y="4083919"/>
            <a:ext cx="195425" cy="24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36004" r="50000" b="28886"/>
          <a:stretch/>
        </p:blipFill>
        <p:spPr bwMode="auto">
          <a:xfrm>
            <a:off x="4096871" y="2703526"/>
            <a:ext cx="247948" cy="282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7" name="Rectangle 86"/>
          <p:cNvSpPr/>
          <p:nvPr/>
        </p:nvSpPr>
        <p:spPr>
          <a:xfrm>
            <a:off x="6340927" y="863375"/>
            <a:ext cx="808244" cy="396915"/>
          </a:xfrm>
          <a:prstGeom prst="rect">
            <a:avLst/>
          </a:prstGeom>
          <a:solidFill>
            <a:schemeClr val="bg1">
              <a:lumMod val="65000"/>
              <a:alpha val="5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sp>
        <p:nvSpPr>
          <p:cNvPr id="89" name="Freeform 88"/>
          <p:cNvSpPr/>
          <p:nvPr/>
        </p:nvSpPr>
        <p:spPr>
          <a:xfrm>
            <a:off x="7165072" y="845170"/>
            <a:ext cx="226090" cy="419415"/>
          </a:xfrm>
          <a:custGeom>
            <a:avLst/>
            <a:gdLst>
              <a:gd name="connsiteX0" fmla="*/ 0 w 301453"/>
              <a:gd name="connsiteY0" fmla="*/ 0 h 559220"/>
              <a:gd name="connsiteX1" fmla="*/ 249382 w 301453"/>
              <a:gd name="connsiteY1" fmla="*/ 113356 h 559220"/>
              <a:gd name="connsiteX2" fmla="*/ 287167 w 301453"/>
              <a:gd name="connsiteY2" fmla="*/ 400523 h 559220"/>
              <a:gd name="connsiteX3" fmla="*/ 68014 w 301453"/>
              <a:gd name="connsiteY3" fmla="*/ 559220 h 55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453" h="559220">
                <a:moveTo>
                  <a:pt x="0" y="0"/>
                </a:moveTo>
                <a:cubicBezTo>
                  <a:pt x="100760" y="23301"/>
                  <a:pt x="201521" y="46602"/>
                  <a:pt x="249382" y="113356"/>
                </a:cubicBezTo>
                <a:cubicBezTo>
                  <a:pt x="297243" y="180110"/>
                  <a:pt x="317395" y="326212"/>
                  <a:pt x="287167" y="400523"/>
                </a:cubicBezTo>
                <a:cubicBezTo>
                  <a:pt x="256939" y="474834"/>
                  <a:pt x="162476" y="517027"/>
                  <a:pt x="68014" y="559220"/>
                </a:cubicBezTo>
              </a:path>
            </a:pathLst>
          </a:custGeom>
          <a:noFill/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sp>
        <p:nvSpPr>
          <p:cNvPr id="90" name="Freeform 89"/>
          <p:cNvSpPr/>
          <p:nvPr/>
        </p:nvSpPr>
        <p:spPr>
          <a:xfrm rot="10800000">
            <a:off x="6043167" y="792953"/>
            <a:ext cx="226090" cy="419415"/>
          </a:xfrm>
          <a:custGeom>
            <a:avLst/>
            <a:gdLst>
              <a:gd name="connsiteX0" fmla="*/ 0 w 301453"/>
              <a:gd name="connsiteY0" fmla="*/ 0 h 559220"/>
              <a:gd name="connsiteX1" fmla="*/ 249382 w 301453"/>
              <a:gd name="connsiteY1" fmla="*/ 113356 h 559220"/>
              <a:gd name="connsiteX2" fmla="*/ 287167 w 301453"/>
              <a:gd name="connsiteY2" fmla="*/ 400523 h 559220"/>
              <a:gd name="connsiteX3" fmla="*/ 68014 w 301453"/>
              <a:gd name="connsiteY3" fmla="*/ 559220 h 55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453" h="559220">
                <a:moveTo>
                  <a:pt x="0" y="0"/>
                </a:moveTo>
                <a:cubicBezTo>
                  <a:pt x="100760" y="23301"/>
                  <a:pt x="201521" y="46602"/>
                  <a:pt x="249382" y="113356"/>
                </a:cubicBezTo>
                <a:cubicBezTo>
                  <a:pt x="297243" y="180110"/>
                  <a:pt x="317395" y="326212"/>
                  <a:pt x="287167" y="400523"/>
                </a:cubicBezTo>
                <a:cubicBezTo>
                  <a:pt x="256939" y="474834"/>
                  <a:pt x="162476" y="517027"/>
                  <a:pt x="68014" y="559220"/>
                </a:cubicBezTo>
              </a:path>
            </a:pathLst>
          </a:custGeom>
          <a:noFill/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sp>
        <p:nvSpPr>
          <p:cNvPr id="91" name="TextBox 90"/>
          <p:cNvSpPr txBox="1"/>
          <p:nvPr/>
        </p:nvSpPr>
        <p:spPr>
          <a:xfrm>
            <a:off x="7405723" y="792953"/>
            <a:ext cx="30649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latin typeface="Times New Roman" pitchFamily="18" charset="0"/>
                <a:cs typeface="Times New Roman" pitchFamily="18" charset="0"/>
              </a:rPr>
              <a:t>M</a:t>
            </a:r>
            <a:endParaRPr lang="de-DE" sz="1013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2" name="Freeform 91"/>
          <p:cNvSpPr/>
          <p:nvPr/>
        </p:nvSpPr>
        <p:spPr>
          <a:xfrm rot="10800000">
            <a:off x="6283126" y="1382446"/>
            <a:ext cx="923846" cy="493096"/>
          </a:xfrm>
          <a:custGeom>
            <a:avLst/>
            <a:gdLst>
              <a:gd name="connsiteX0" fmla="*/ 173812 w 1231795"/>
              <a:gd name="connsiteY0" fmla="*/ 0 h 657461"/>
              <a:gd name="connsiteX1" fmla="*/ 0 w 1231795"/>
              <a:gd name="connsiteY1" fmla="*/ 513878 h 657461"/>
              <a:gd name="connsiteX2" fmla="*/ 256939 w 1231795"/>
              <a:gd name="connsiteY2" fmla="*/ 589448 h 657461"/>
              <a:gd name="connsiteX3" fmla="*/ 551663 w 1231795"/>
              <a:gd name="connsiteY3" fmla="*/ 649904 h 657461"/>
              <a:gd name="connsiteX4" fmla="*/ 816159 w 1231795"/>
              <a:gd name="connsiteY4" fmla="*/ 657461 h 657461"/>
              <a:gd name="connsiteX5" fmla="*/ 1057984 w 1231795"/>
              <a:gd name="connsiteY5" fmla="*/ 581891 h 657461"/>
              <a:gd name="connsiteX6" fmla="*/ 1231795 w 1231795"/>
              <a:gd name="connsiteY6" fmla="*/ 491207 h 657461"/>
              <a:gd name="connsiteX7" fmla="*/ 1080655 w 1231795"/>
              <a:gd name="connsiteY7" fmla="*/ 0 h 657461"/>
              <a:gd name="connsiteX8" fmla="*/ 959742 w 1231795"/>
              <a:gd name="connsiteY8" fmla="*/ 37785 h 657461"/>
              <a:gd name="connsiteX9" fmla="*/ 763260 w 1231795"/>
              <a:gd name="connsiteY9" fmla="*/ 75571 h 657461"/>
              <a:gd name="connsiteX10" fmla="*/ 604562 w 1231795"/>
              <a:gd name="connsiteY10" fmla="*/ 83128 h 657461"/>
              <a:gd name="connsiteX11" fmla="*/ 423194 w 1231795"/>
              <a:gd name="connsiteY11" fmla="*/ 60456 h 657461"/>
              <a:gd name="connsiteX12" fmla="*/ 173812 w 1231795"/>
              <a:gd name="connsiteY12" fmla="*/ 0 h 65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1795" h="657461">
                <a:moveTo>
                  <a:pt x="173812" y="0"/>
                </a:moveTo>
                <a:lnTo>
                  <a:pt x="0" y="513878"/>
                </a:lnTo>
                <a:lnTo>
                  <a:pt x="256939" y="589448"/>
                </a:lnTo>
                <a:lnTo>
                  <a:pt x="551663" y="649904"/>
                </a:lnTo>
                <a:lnTo>
                  <a:pt x="816159" y="657461"/>
                </a:lnTo>
                <a:lnTo>
                  <a:pt x="1057984" y="581891"/>
                </a:lnTo>
                <a:lnTo>
                  <a:pt x="1231795" y="491207"/>
                </a:lnTo>
                <a:lnTo>
                  <a:pt x="1080655" y="0"/>
                </a:lnTo>
                <a:lnTo>
                  <a:pt x="959742" y="37785"/>
                </a:lnTo>
                <a:lnTo>
                  <a:pt x="763260" y="75571"/>
                </a:lnTo>
                <a:lnTo>
                  <a:pt x="604562" y="83128"/>
                </a:lnTo>
                <a:lnTo>
                  <a:pt x="423194" y="60456"/>
                </a:lnTo>
                <a:lnTo>
                  <a:pt x="173812" y="0"/>
                </a:lnTo>
                <a:close/>
              </a:path>
            </a:pathLst>
          </a:custGeom>
          <a:solidFill>
            <a:schemeClr val="bg1">
              <a:lumMod val="50000"/>
              <a:alpha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sp>
        <p:nvSpPr>
          <p:cNvPr id="94" name="TextBox 93"/>
          <p:cNvSpPr txBox="1"/>
          <p:nvPr/>
        </p:nvSpPr>
        <p:spPr>
          <a:xfrm>
            <a:off x="5741161" y="784833"/>
            <a:ext cx="30649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latin typeface="Times New Roman" pitchFamily="18" charset="0"/>
                <a:cs typeface="Times New Roman" pitchFamily="18" charset="0"/>
              </a:rPr>
              <a:t>M</a:t>
            </a:r>
            <a:endParaRPr lang="de-DE" sz="1013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647337" y="1875542"/>
            <a:ext cx="195425" cy="24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6" name="Straight Arrow Connector 95"/>
          <p:cNvCxnSpPr/>
          <p:nvPr/>
        </p:nvCxnSpPr>
        <p:spPr>
          <a:xfrm rot="5400000">
            <a:off x="4189329" y="3897975"/>
            <a:ext cx="416564" cy="5672"/>
          </a:xfrm>
          <a:prstGeom prst="straightConnector1">
            <a:avLst/>
          </a:prstGeom>
          <a:ln w="1905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4411876" y="3653735"/>
            <a:ext cx="28565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endParaRPr lang="de-DE" sz="1013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3692983" y="4120288"/>
            <a:ext cx="1457336" cy="274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cxnSp>
        <p:nvCxnSpPr>
          <p:cNvPr id="99" name="Straight Arrow Connector 98"/>
          <p:cNvCxnSpPr/>
          <p:nvPr/>
        </p:nvCxnSpPr>
        <p:spPr>
          <a:xfrm rot="5400000">
            <a:off x="3437346" y="4036474"/>
            <a:ext cx="416564" cy="5672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Freeform 99"/>
          <p:cNvSpPr/>
          <p:nvPr/>
        </p:nvSpPr>
        <p:spPr>
          <a:xfrm rot="10800000">
            <a:off x="3356737" y="3878602"/>
            <a:ext cx="226090" cy="419415"/>
          </a:xfrm>
          <a:custGeom>
            <a:avLst/>
            <a:gdLst>
              <a:gd name="connsiteX0" fmla="*/ 0 w 301453"/>
              <a:gd name="connsiteY0" fmla="*/ 0 h 559220"/>
              <a:gd name="connsiteX1" fmla="*/ 249382 w 301453"/>
              <a:gd name="connsiteY1" fmla="*/ 113356 h 559220"/>
              <a:gd name="connsiteX2" fmla="*/ 287167 w 301453"/>
              <a:gd name="connsiteY2" fmla="*/ 400523 h 559220"/>
              <a:gd name="connsiteX3" fmla="*/ 68014 w 301453"/>
              <a:gd name="connsiteY3" fmla="*/ 559220 h 55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453" h="559220">
                <a:moveTo>
                  <a:pt x="0" y="0"/>
                </a:moveTo>
                <a:cubicBezTo>
                  <a:pt x="100760" y="23301"/>
                  <a:pt x="201521" y="46602"/>
                  <a:pt x="249382" y="113356"/>
                </a:cubicBezTo>
                <a:cubicBezTo>
                  <a:pt x="297243" y="180110"/>
                  <a:pt x="317395" y="326212"/>
                  <a:pt x="287167" y="400523"/>
                </a:cubicBezTo>
                <a:cubicBezTo>
                  <a:pt x="256939" y="474834"/>
                  <a:pt x="162476" y="517027"/>
                  <a:pt x="68014" y="559220"/>
                </a:cubicBezTo>
              </a:path>
            </a:pathLst>
          </a:custGeom>
          <a:noFill/>
          <a:ln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sp>
        <p:nvSpPr>
          <p:cNvPr id="101" name="TextBox 100"/>
          <p:cNvSpPr txBox="1"/>
          <p:nvPr/>
        </p:nvSpPr>
        <p:spPr>
          <a:xfrm>
            <a:off x="3533951" y="3515235"/>
            <a:ext cx="34176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de-CH" sz="1013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endParaRPr lang="de-DE" sz="1013" b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031739" y="3920209"/>
            <a:ext cx="36901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de-CH" sz="1013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endParaRPr lang="de-DE" sz="1013" b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3" name="Freeform 102"/>
          <p:cNvSpPr/>
          <p:nvPr/>
        </p:nvSpPr>
        <p:spPr>
          <a:xfrm>
            <a:off x="5303692" y="3914127"/>
            <a:ext cx="226090" cy="419415"/>
          </a:xfrm>
          <a:custGeom>
            <a:avLst/>
            <a:gdLst>
              <a:gd name="connsiteX0" fmla="*/ 0 w 301453"/>
              <a:gd name="connsiteY0" fmla="*/ 0 h 559220"/>
              <a:gd name="connsiteX1" fmla="*/ 249382 w 301453"/>
              <a:gd name="connsiteY1" fmla="*/ 113356 h 559220"/>
              <a:gd name="connsiteX2" fmla="*/ 287167 w 301453"/>
              <a:gd name="connsiteY2" fmla="*/ 400523 h 559220"/>
              <a:gd name="connsiteX3" fmla="*/ 68014 w 301453"/>
              <a:gd name="connsiteY3" fmla="*/ 559220 h 55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453" h="559220">
                <a:moveTo>
                  <a:pt x="0" y="0"/>
                </a:moveTo>
                <a:cubicBezTo>
                  <a:pt x="100760" y="23301"/>
                  <a:pt x="201521" y="46602"/>
                  <a:pt x="249382" y="113356"/>
                </a:cubicBezTo>
                <a:cubicBezTo>
                  <a:pt x="297243" y="180110"/>
                  <a:pt x="317395" y="326212"/>
                  <a:pt x="287167" y="400523"/>
                </a:cubicBezTo>
                <a:cubicBezTo>
                  <a:pt x="256939" y="474834"/>
                  <a:pt x="162476" y="517027"/>
                  <a:pt x="68014" y="559220"/>
                </a:cubicBezTo>
              </a:path>
            </a:pathLst>
          </a:custGeom>
          <a:noFill/>
          <a:ln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>
              <a:solidFill>
                <a:srgbClr val="FF0000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5458956" y="3774379"/>
            <a:ext cx="36420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de-CH" sz="1013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endParaRPr lang="de-DE" sz="1013" b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05" name="Straight Arrow Connector 104"/>
          <p:cNvCxnSpPr/>
          <p:nvPr/>
        </p:nvCxnSpPr>
        <p:spPr>
          <a:xfrm rot="5400000">
            <a:off x="5019050" y="4145050"/>
            <a:ext cx="416564" cy="5672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5115656" y="3623811"/>
            <a:ext cx="33695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de-CH" sz="1013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endParaRPr lang="de-DE" sz="1013" b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07" name="Straight Connector 106"/>
          <p:cNvCxnSpPr/>
          <p:nvPr/>
        </p:nvCxnSpPr>
        <p:spPr>
          <a:xfrm rot="5400000">
            <a:off x="3668141" y="4507965"/>
            <a:ext cx="107157" cy="11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3668141" y="4507965"/>
            <a:ext cx="1613896" cy="11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rot="5400000">
            <a:off x="5174879" y="4507965"/>
            <a:ext cx="107157" cy="11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rot="5400000" flipH="1" flipV="1">
            <a:off x="3668141" y="4454387"/>
            <a:ext cx="107157" cy="1071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5400000" flipH="1" flipV="1">
            <a:off x="5174879" y="4454387"/>
            <a:ext cx="107157" cy="1071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4341090" y="4470860"/>
            <a:ext cx="26481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dirty="0">
                <a:latin typeface="Times New Roman" pitchFamily="18" charset="0"/>
                <a:cs typeface="Times New Roman" pitchFamily="18" charset="0"/>
              </a:rPr>
              <a:t>L</a:t>
            </a:r>
            <a:endParaRPr lang="de-DE" sz="1013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3174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 rot="3600000" flipV="1">
            <a:off x="3126783" y="2442014"/>
            <a:ext cx="1529438" cy="34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897796"/>
            <a:ext cx="7726363" cy="3386772"/>
          </a:xfrm>
        </p:spPr>
        <p:txBody>
          <a:bodyPr/>
          <a:lstStyle/>
          <a:p>
            <a:pPr marL="0" indent="0">
              <a:buNone/>
            </a:pPr>
            <a:r>
              <a:rPr lang="fr-CH" dirty="0"/>
              <a:t>Portiques à trois articulations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37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9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rot="5400000">
            <a:off x="2602855" y="1545743"/>
            <a:ext cx="416564" cy="5672"/>
          </a:xfrm>
          <a:prstGeom prst="straightConnector1">
            <a:avLst/>
          </a:prstGeom>
          <a:ln w="1905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121036" y="1767049"/>
            <a:ext cx="1385193" cy="34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cxnSp>
        <p:nvCxnSpPr>
          <p:cNvPr id="20" name="Straight Connector 19"/>
          <p:cNvCxnSpPr/>
          <p:nvPr/>
        </p:nvCxnSpPr>
        <p:spPr>
          <a:xfrm rot="5400000">
            <a:off x="2050458" y="3461586"/>
            <a:ext cx="187904" cy="22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 flipH="1" flipV="1">
            <a:off x="2050458" y="3360862"/>
            <a:ext cx="187904" cy="2016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5400000">
            <a:off x="3431950" y="3460836"/>
            <a:ext cx="187904" cy="22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 flipH="1" flipV="1">
            <a:off x="3431950" y="3360112"/>
            <a:ext cx="187904" cy="2016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2036371" y="3460912"/>
            <a:ext cx="2333256" cy="7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794027" y="1300455"/>
            <a:ext cx="28565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endParaRPr lang="de-DE" sz="1013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 rot="5400000">
            <a:off x="1441716" y="2437654"/>
            <a:ext cx="1385193" cy="34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sp>
        <p:nvSpPr>
          <p:cNvPr id="30" name="Oval 29"/>
          <p:cNvSpPr/>
          <p:nvPr/>
        </p:nvSpPr>
        <p:spPr>
          <a:xfrm>
            <a:off x="3473638" y="1758134"/>
            <a:ext cx="65183" cy="654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grpSp>
        <p:nvGrpSpPr>
          <p:cNvPr id="44" name="Group 43"/>
          <p:cNvGrpSpPr/>
          <p:nvPr/>
        </p:nvGrpSpPr>
        <p:grpSpPr>
          <a:xfrm>
            <a:off x="4112450" y="3112739"/>
            <a:ext cx="342902" cy="216207"/>
            <a:chOff x="3893028" y="4131633"/>
            <a:chExt cx="457203" cy="288276"/>
          </a:xfrm>
        </p:grpSpPr>
        <p:sp>
          <p:nvSpPr>
            <p:cNvPr id="27" name="Isosceles Triangle 26"/>
            <p:cNvSpPr/>
            <p:nvPr/>
          </p:nvSpPr>
          <p:spPr>
            <a:xfrm>
              <a:off x="4007329" y="4175260"/>
              <a:ext cx="228602" cy="22860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13"/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3893028" y="4418639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4073348" y="4131633"/>
              <a:ext cx="86910" cy="872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13"/>
            </a:p>
          </p:txBody>
        </p:sp>
      </p:grpSp>
      <p:cxnSp>
        <p:nvCxnSpPr>
          <p:cNvPr id="32" name="Straight Connector 31"/>
          <p:cNvCxnSpPr/>
          <p:nvPr/>
        </p:nvCxnSpPr>
        <p:spPr>
          <a:xfrm rot="5400000">
            <a:off x="2719681" y="3481184"/>
            <a:ext cx="187904" cy="22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 flipH="1" flipV="1">
            <a:off x="2719681" y="3380460"/>
            <a:ext cx="187904" cy="2016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 rot="5400000">
            <a:off x="3995407" y="2426298"/>
            <a:ext cx="1666920" cy="189698"/>
            <a:chOff x="3534380" y="2886580"/>
            <a:chExt cx="2222560" cy="252930"/>
          </a:xfrm>
        </p:grpSpPr>
        <p:cxnSp>
          <p:nvCxnSpPr>
            <p:cNvPr id="35" name="Straight Connector 34"/>
            <p:cNvCxnSpPr/>
            <p:nvPr/>
          </p:nvCxnSpPr>
          <p:spPr>
            <a:xfrm rot="5400000">
              <a:off x="3553163" y="3012747"/>
              <a:ext cx="250538" cy="29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5400000" flipH="1" flipV="1">
              <a:off x="3553163" y="2878448"/>
              <a:ext cx="250538" cy="2688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5395153" y="3011747"/>
              <a:ext cx="250538" cy="29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5400000" flipH="1" flipV="1">
              <a:off x="5395153" y="2877448"/>
              <a:ext cx="250538" cy="2688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3534380" y="3012848"/>
              <a:ext cx="2222560" cy="139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/>
          <p:cNvSpPr txBox="1"/>
          <p:nvPr/>
        </p:nvSpPr>
        <p:spPr>
          <a:xfrm>
            <a:off x="4927155" y="2342973"/>
            <a:ext cx="26481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dirty="0">
                <a:latin typeface="Times New Roman" pitchFamily="18" charset="0"/>
                <a:cs typeface="Times New Roman" pitchFamily="18" charset="0"/>
              </a:rPr>
              <a:t>L</a:t>
            </a:r>
            <a:endParaRPr lang="de-DE" sz="1013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1971838" y="3115264"/>
            <a:ext cx="342902" cy="216207"/>
            <a:chOff x="3893028" y="4131633"/>
            <a:chExt cx="457203" cy="288276"/>
          </a:xfrm>
        </p:grpSpPr>
        <p:sp>
          <p:nvSpPr>
            <p:cNvPr id="46" name="Isosceles Triangle 45"/>
            <p:cNvSpPr/>
            <p:nvPr/>
          </p:nvSpPr>
          <p:spPr>
            <a:xfrm>
              <a:off x="4007329" y="4175260"/>
              <a:ext cx="228602" cy="22860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13"/>
            </a:p>
          </p:txBody>
        </p:sp>
        <p:cxnSp>
          <p:nvCxnSpPr>
            <p:cNvPr id="47" name="Straight Connector 46"/>
            <p:cNvCxnSpPr/>
            <p:nvPr/>
          </p:nvCxnSpPr>
          <p:spPr>
            <a:xfrm>
              <a:off x="3893028" y="4418639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4073348" y="4131633"/>
              <a:ext cx="86910" cy="872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13"/>
            </a:p>
          </p:txBody>
        </p:sp>
      </p:grpSp>
      <p:cxnSp>
        <p:nvCxnSpPr>
          <p:cNvPr id="55" name="Straight Connector 54"/>
          <p:cNvCxnSpPr/>
          <p:nvPr/>
        </p:nvCxnSpPr>
        <p:spPr>
          <a:xfrm rot="5400000">
            <a:off x="4181763" y="3482228"/>
            <a:ext cx="187904" cy="22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5400000" flipH="1" flipV="1">
            <a:off x="4181763" y="3381504"/>
            <a:ext cx="187904" cy="2016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322354" y="3481260"/>
            <a:ext cx="36740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dirty="0">
                <a:latin typeface="Times New Roman" pitchFamily="18" charset="0"/>
                <a:cs typeface="Times New Roman" pitchFamily="18" charset="0"/>
              </a:rPr>
              <a:t>L/2</a:t>
            </a:r>
            <a:endParaRPr lang="de-DE" sz="1013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012548" y="3457204"/>
            <a:ext cx="36740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dirty="0">
                <a:latin typeface="Times New Roman" pitchFamily="18" charset="0"/>
                <a:cs typeface="Times New Roman" pitchFamily="18" charset="0"/>
              </a:rPr>
              <a:t>L/2</a:t>
            </a:r>
            <a:endParaRPr lang="de-DE" sz="1013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702026" y="3462707"/>
            <a:ext cx="36740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>
                <a:latin typeface="Times New Roman" pitchFamily="18" charset="0"/>
                <a:cs typeface="Times New Roman" pitchFamily="18" charset="0"/>
              </a:rPr>
              <a:t>L/2</a:t>
            </a:r>
            <a:endParaRPr lang="de-DE" sz="1013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70" name="Straight Connector 69"/>
          <p:cNvCxnSpPr>
            <a:stCxn id="30" idx="5"/>
            <a:endCxn id="31" idx="6"/>
          </p:cNvCxnSpPr>
          <p:nvPr/>
        </p:nvCxnSpPr>
        <p:spPr>
          <a:xfrm>
            <a:off x="3529275" y="1813990"/>
            <a:ext cx="783598" cy="13314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/>
          <p:cNvGrpSpPr/>
          <p:nvPr/>
        </p:nvGrpSpPr>
        <p:grpSpPr>
          <a:xfrm>
            <a:off x="5652121" y="1790853"/>
            <a:ext cx="2160155" cy="1418502"/>
            <a:chOff x="6012160" y="2387804"/>
            <a:chExt cx="2880207" cy="1891336"/>
          </a:xfrm>
        </p:grpSpPr>
        <p:cxnSp>
          <p:nvCxnSpPr>
            <p:cNvPr id="64" name="Straight Connector 63"/>
            <p:cNvCxnSpPr/>
            <p:nvPr/>
          </p:nvCxnSpPr>
          <p:spPr>
            <a:xfrm flipH="1" flipV="1">
              <a:off x="6012160" y="2387804"/>
              <a:ext cx="7142" cy="18913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6012160" y="2395796"/>
              <a:ext cx="183541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7847570" y="2404095"/>
              <a:ext cx="1044797" cy="177529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/>
          <p:nvPr/>
        </p:nvCxnSpPr>
        <p:spPr>
          <a:xfrm rot="5400000">
            <a:off x="3782486" y="2340138"/>
            <a:ext cx="416564" cy="5672"/>
          </a:xfrm>
          <a:prstGeom prst="straightConnector1">
            <a:avLst/>
          </a:prstGeom>
          <a:ln w="1905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973658" y="2094849"/>
            <a:ext cx="28565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endParaRPr lang="de-DE" sz="1013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1129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68"/>
          <p:cNvSpPr/>
          <p:nvPr/>
        </p:nvSpPr>
        <p:spPr>
          <a:xfrm>
            <a:off x="4407635" y="1371600"/>
            <a:ext cx="1082544" cy="532770"/>
          </a:xfrm>
          <a:custGeom>
            <a:avLst/>
            <a:gdLst>
              <a:gd name="connsiteX0" fmla="*/ 45342 w 1443392"/>
              <a:gd name="connsiteY0" fmla="*/ 0 h 710360"/>
              <a:gd name="connsiteX1" fmla="*/ 0 w 1443392"/>
              <a:gd name="connsiteY1" fmla="*/ 400522 h 710360"/>
              <a:gd name="connsiteX2" fmla="*/ 1254466 w 1443392"/>
              <a:gd name="connsiteY2" fmla="*/ 710360 h 710360"/>
              <a:gd name="connsiteX3" fmla="*/ 1443392 w 1443392"/>
              <a:gd name="connsiteY3" fmla="*/ 332509 h 710360"/>
              <a:gd name="connsiteX4" fmla="*/ 45342 w 1443392"/>
              <a:gd name="connsiteY4" fmla="*/ 0 h 71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3392" h="710360">
                <a:moveTo>
                  <a:pt x="45342" y="0"/>
                </a:moveTo>
                <a:lnTo>
                  <a:pt x="0" y="400522"/>
                </a:lnTo>
                <a:lnTo>
                  <a:pt x="1254466" y="710360"/>
                </a:lnTo>
                <a:lnTo>
                  <a:pt x="1443392" y="332509"/>
                </a:lnTo>
                <a:lnTo>
                  <a:pt x="4534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Poutres cantilever, arcs et portiques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8966" y="687501"/>
            <a:ext cx="7726363" cy="3386772"/>
          </a:xfrm>
        </p:spPr>
        <p:txBody>
          <a:bodyPr/>
          <a:lstStyle/>
          <a:p>
            <a:pPr marL="0" indent="0">
              <a:buNone/>
            </a:pPr>
            <a:r>
              <a:rPr lang="fr-CH" dirty="0"/>
              <a:t>Poutres courbées – équations différentielles d’équilibre</a:t>
            </a:r>
          </a:p>
          <a:p>
            <a:pPr marL="0" indent="0">
              <a:buNone/>
            </a:pPr>
            <a:endParaRPr lang="fr-CH" dirty="0"/>
          </a:p>
          <a:p>
            <a:pPr marL="0" indent="0">
              <a:buNone/>
            </a:pPr>
            <a:endParaRPr lang="fr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38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9</a:t>
            </a:r>
          </a:p>
        </p:txBody>
      </p:sp>
      <p:sp>
        <p:nvSpPr>
          <p:cNvPr id="10" name="Freeform 9"/>
          <p:cNvSpPr/>
          <p:nvPr/>
        </p:nvSpPr>
        <p:spPr>
          <a:xfrm>
            <a:off x="1760787" y="1333150"/>
            <a:ext cx="1473620" cy="854609"/>
          </a:xfrm>
          <a:custGeom>
            <a:avLst/>
            <a:gdLst>
              <a:gd name="connsiteX0" fmla="*/ 0 w 1964826"/>
              <a:gd name="connsiteY0" fmla="*/ 43710 h 1139479"/>
              <a:gd name="connsiteX1" fmla="*/ 869058 w 1964826"/>
              <a:gd name="connsiteY1" fmla="*/ 36153 h 1139479"/>
              <a:gd name="connsiteX2" fmla="*/ 1564304 w 1964826"/>
              <a:gd name="connsiteY2" fmla="*/ 436675 h 1139479"/>
              <a:gd name="connsiteX3" fmla="*/ 1964826 w 1964826"/>
              <a:gd name="connsiteY3" fmla="*/ 1139479 h 113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4826" h="1139479">
                <a:moveTo>
                  <a:pt x="0" y="43710"/>
                </a:moveTo>
                <a:cubicBezTo>
                  <a:pt x="304170" y="7184"/>
                  <a:pt x="608341" y="-29341"/>
                  <a:pt x="869058" y="36153"/>
                </a:cubicBezTo>
                <a:cubicBezTo>
                  <a:pt x="1129775" y="101647"/>
                  <a:pt x="1381676" y="252787"/>
                  <a:pt x="1564304" y="436675"/>
                </a:cubicBezTo>
                <a:cubicBezTo>
                  <a:pt x="1746932" y="620563"/>
                  <a:pt x="1855879" y="880021"/>
                  <a:pt x="1964826" y="113947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cxnSp>
        <p:nvCxnSpPr>
          <p:cNvPr id="12" name="Straight Connector 11"/>
          <p:cNvCxnSpPr>
            <a:endCxn id="10" idx="1"/>
          </p:cNvCxnSpPr>
          <p:nvPr/>
        </p:nvCxnSpPr>
        <p:spPr>
          <a:xfrm flipV="1">
            <a:off x="1925706" y="1360264"/>
            <a:ext cx="486875" cy="126549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931374" y="1528633"/>
            <a:ext cx="810090" cy="108012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16"/>
          <p:cNvSpPr/>
          <p:nvPr/>
        </p:nvSpPr>
        <p:spPr>
          <a:xfrm>
            <a:off x="2078182" y="2230567"/>
            <a:ext cx="85871" cy="70547"/>
          </a:xfrm>
          <a:custGeom>
            <a:avLst/>
            <a:gdLst>
              <a:gd name="connsiteX0" fmla="*/ 0 w 114494"/>
              <a:gd name="connsiteY0" fmla="*/ 3379 h 94063"/>
              <a:gd name="connsiteX1" fmla="*/ 98241 w 114494"/>
              <a:gd name="connsiteY1" fmla="*/ 10936 h 94063"/>
              <a:gd name="connsiteX2" fmla="*/ 113355 w 114494"/>
              <a:gd name="connsiteY2" fmla="*/ 94063 h 94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494" h="94063">
                <a:moveTo>
                  <a:pt x="0" y="3379"/>
                </a:moveTo>
                <a:cubicBezTo>
                  <a:pt x="39674" y="-400"/>
                  <a:pt x="79349" y="-4178"/>
                  <a:pt x="98241" y="10936"/>
                </a:cubicBezTo>
                <a:cubicBezTo>
                  <a:pt x="117133" y="26050"/>
                  <a:pt x="115244" y="60056"/>
                  <a:pt x="113355" y="94063"/>
                </a:cubicBezTo>
              </a:path>
            </a:pathLst>
          </a:cu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1925706" y="2085696"/>
            <a:ext cx="0" cy="54006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eeform 26"/>
          <p:cNvSpPr/>
          <p:nvPr/>
        </p:nvSpPr>
        <p:spPr>
          <a:xfrm>
            <a:off x="1925152" y="2165088"/>
            <a:ext cx="153030" cy="34007"/>
          </a:xfrm>
          <a:custGeom>
            <a:avLst/>
            <a:gdLst>
              <a:gd name="connsiteX0" fmla="*/ 0 w 204040"/>
              <a:gd name="connsiteY0" fmla="*/ 0 h 45343"/>
              <a:gd name="connsiteX1" fmla="*/ 98242 w 204040"/>
              <a:gd name="connsiteY1" fmla="*/ 7557 h 45343"/>
              <a:gd name="connsiteX2" fmla="*/ 204040 w 204040"/>
              <a:gd name="connsiteY2" fmla="*/ 45343 h 45343"/>
              <a:gd name="connsiteX3" fmla="*/ 204040 w 204040"/>
              <a:gd name="connsiteY3" fmla="*/ 45343 h 45343"/>
              <a:gd name="connsiteX4" fmla="*/ 204040 w 204040"/>
              <a:gd name="connsiteY4" fmla="*/ 45343 h 45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040" h="45343">
                <a:moveTo>
                  <a:pt x="0" y="0"/>
                </a:moveTo>
                <a:cubicBezTo>
                  <a:pt x="32117" y="0"/>
                  <a:pt x="64235" y="0"/>
                  <a:pt x="98242" y="7557"/>
                </a:cubicBezTo>
                <a:cubicBezTo>
                  <a:pt x="132249" y="15114"/>
                  <a:pt x="204040" y="45343"/>
                  <a:pt x="204040" y="45343"/>
                </a:cubicBezTo>
                <a:lnTo>
                  <a:pt x="204040" y="45343"/>
                </a:lnTo>
                <a:lnTo>
                  <a:pt x="204040" y="45343"/>
                </a:lnTo>
              </a:path>
            </a:pathLst>
          </a:custGeom>
          <a:noFill/>
          <a:ln w="1270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sp>
        <p:nvSpPr>
          <p:cNvPr id="28" name="TextBox 27"/>
          <p:cNvSpPr txBox="1"/>
          <p:nvPr/>
        </p:nvSpPr>
        <p:spPr>
          <a:xfrm>
            <a:off x="1875614" y="1869672"/>
            <a:ext cx="26321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b="1" dirty="0">
                <a:solidFill>
                  <a:srgbClr val="FF0000"/>
                </a:solidFill>
                <a:latin typeface="Symbol" pitchFamily="18" charset="2"/>
              </a:rPr>
              <a:t>j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146472" y="2143730"/>
            <a:ext cx="32893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fr-CH" sz="1013" b="1" dirty="0">
                <a:solidFill>
                  <a:srgbClr val="FF0000"/>
                </a:solidFill>
                <a:latin typeface="Symbol" pitchFamily="18" charset="2"/>
              </a:rPr>
              <a:t>j</a:t>
            </a:r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/>
        </p:nvGraphicFramePr>
        <p:xfrm>
          <a:off x="2415768" y="2342172"/>
          <a:ext cx="1193849" cy="266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" name="Equation" r:id="rId3" imgW="1358640" imgH="304560" progId="Equation.3">
                  <p:embed/>
                </p:oleObj>
              </mc:Choice>
              <mc:Fallback>
                <p:oleObj name="Equation" r:id="rId3" imgW="1358640" imgH="304560" progId="Equation.3">
                  <p:embed/>
                  <p:pic>
                    <p:nvPicPr>
                      <p:cNvPr id="3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5768" y="2342172"/>
                        <a:ext cx="1193849" cy="2665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Freeform 30"/>
          <p:cNvSpPr/>
          <p:nvPr/>
        </p:nvSpPr>
        <p:spPr>
          <a:xfrm>
            <a:off x="2287069" y="1226944"/>
            <a:ext cx="153030" cy="34007"/>
          </a:xfrm>
          <a:custGeom>
            <a:avLst/>
            <a:gdLst>
              <a:gd name="connsiteX0" fmla="*/ 0 w 204040"/>
              <a:gd name="connsiteY0" fmla="*/ 0 h 45343"/>
              <a:gd name="connsiteX1" fmla="*/ 98242 w 204040"/>
              <a:gd name="connsiteY1" fmla="*/ 7557 h 45343"/>
              <a:gd name="connsiteX2" fmla="*/ 204040 w 204040"/>
              <a:gd name="connsiteY2" fmla="*/ 45343 h 45343"/>
              <a:gd name="connsiteX3" fmla="*/ 204040 w 204040"/>
              <a:gd name="connsiteY3" fmla="*/ 45343 h 45343"/>
              <a:gd name="connsiteX4" fmla="*/ 204040 w 204040"/>
              <a:gd name="connsiteY4" fmla="*/ 45343 h 45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040" h="45343">
                <a:moveTo>
                  <a:pt x="0" y="0"/>
                </a:moveTo>
                <a:cubicBezTo>
                  <a:pt x="32117" y="0"/>
                  <a:pt x="64235" y="0"/>
                  <a:pt x="98242" y="7557"/>
                </a:cubicBezTo>
                <a:cubicBezTo>
                  <a:pt x="132249" y="15114"/>
                  <a:pt x="204040" y="45343"/>
                  <a:pt x="204040" y="45343"/>
                </a:cubicBezTo>
                <a:lnTo>
                  <a:pt x="204040" y="45343"/>
                </a:lnTo>
                <a:lnTo>
                  <a:pt x="204040" y="45343"/>
                </a:lnTo>
              </a:path>
            </a:pathLst>
          </a:custGeom>
          <a:noFill/>
          <a:ln w="1270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sp>
        <p:nvSpPr>
          <p:cNvPr id="32" name="Freeform 31"/>
          <p:cNvSpPr/>
          <p:nvPr/>
        </p:nvSpPr>
        <p:spPr>
          <a:xfrm rot="600000">
            <a:off x="2807129" y="1448931"/>
            <a:ext cx="153030" cy="34007"/>
          </a:xfrm>
          <a:custGeom>
            <a:avLst/>
            <a:gdLst>
              <a:gd name="connsiteX0" fmla="*/ 0 w 204040"/>
              <a:gd name="connsiteY0" fmla="*/ 0 h 45343"/>
              <a:gd name="connsiteX1" fmla="*/ 98242 w 204040"/>
              <a:gd name="connsiteY1" fmla="*/ 7557 h 45343"/>
              <a:gd name="connsiteX2" fmla="*/ 204040 w 204040"/>
              <a:gd name="connsiteY2" fmla="*/ 45343 h 45343"/>
              <a:gd name="connsiteX3" fmla="*/ 204040 w 204040"/>
              <a:gd name="connsiteY3" fmla="*/ 45343 h 45343"/>
              <a:gd name="connsiteX4" fmla="*/ 204040 w 204040"/>
              <a:gd name="connsiteY4" fmla="*/ 45343 h 45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040" h="45343">
                <a:moveTo>
                  <a:pt x="0" y="0"/>
                </a:moveTo>
                <a:cubicBezTo>
                  <a:pt x="32117" y="0"/>
                  <a:pt x="64235" y="0"/>
                  <a:pt x="98242" y="7557"/>
                </a:cubicBezTo>
                <a:cubicBezTo>
                  <a:pt x="132249" y="15114"/>
                  <a:pt x="204040" y="45343"/>
                  <a:pt x="204040" y="45343"/>
                </a:cubicBezTo>
                <a:lnTo>
                  <a:pt x="204040" y="45343"/>
                </a:lnTo>
                <a:lnTo>
                  <a:pt x="204040" y="45343"/>
                </a:lnTo>
              </a:path>
            </a:pathLst>
          </a:custGeom>
          <a:noFill/>
          <a:ln w="12700"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cxnSp>
        <p:nvCxnSpPr>
          <p:cNvPr id="33" name="Straight Connector 32"/>
          <p:cNvCxnSpPr>
            <a:stCxn id="10" idx="1"/>
          </p:cNvCxnSpPr>
          <p:nvPr/>
        </p:nvCxnSpPr>
        <p:spPr>
          <a:xfrm flipV="1">
            <a:off x="2412581" y="1155237"/>
            <a:ext cx="82786" cy="20502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2741464" y="1333150"/>
            <a:ext cx="142181" cy="195484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499280" y="1136937"/>
            <a:ext cx="30168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b="1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ds</a:t>
            </a:r>
            <a:endParaRPr lang="fr-CH" sz="1013" b="1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77813" y="1731173"/>
            <a:ext cx="37382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r(s)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rot="840000" flipV="1">
            <a:off x="5418451" y="1541770"/>
            <a:ext cx="108012" cy="51220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rot="21240000" flipV="1">
            <a:off x="4330958" y="1237642"/>
            <a:ext cx="108012" cy="512205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21240000">
            <a:off x="4014937" y="1460486"/>
            <a:ext cx="327681" cy="70961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rot="720000">
            <a:off x="5476610" y="1847473"/>
            <a:ext cx="327681" cy="70961"/>
          </a:xfrm>
          <a:prstGeom prst="straightConnector1">
            <a:avLst/>
          </a:prstGeom>
          <a:ln w="127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reeform 50"/>
          <p:cNvSpPr/>
          <p:nvPr/>
        </p:nvSpPr>
        <p:spPr>
          <a:xfrm rot="360000">
            <a:off x="5453338" y="1659793"/>
            <a:ext cx="176855" cy="340067"/>
          </a:xfrm>
          <a:custGeom>
            <a:avLst/>
            <a:gdLst>
              <a:gd name="connsiteX0" fmla="*/ 0 w 235807"/>
              <a:gd name="connsiteY0" fmla="*/ 453422 h 453422"/>
              <a:gd name="connsiteX1" fmla="*/ 173812 w 235807"/>
              <a:gd name="connsiteY1" fmla="*/ 362737 h 453422"/>
              <a:gd name="connsiteX2" fmla="*/ 234268 w 235807"/>
              <a:gd name="connsiteY2" fmla="*/ 158698 h 453422"/>
              <a:gd name="connsiteX3" fmla="*/ 120913 w 235807"/>
              <a:gd name="connsiteY3" fmla="*/ 0 h 453422"/>
              <a:gd name="connsiteX4" fmla="*/ 120913 w 235807"/>
              <a:gd name="connsiteY4" fmla="*/ 0 h 453422"/>
              <a:gd name="connsiteX5" fmla="*/ 120913 w 235807"/>
              <a:gd name="connsiteY5" fmla="*/ 0 h 453422"/>
              <a:gd name="connsiteX6" fmla="*/ 120913 w 235807"/>
              <a:gd name="connsiteY6" fmla="*/ 0 h 453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5807" h="453422">
                <a:moveTo>
                  <a:pt x="0" y="453422"/>
                </a:moveTo>
                <a:cubicBezTo>
                  <a:pt x="67383" y="432640"/>
                  <a:pt x="134767" y="411858"/>
                  <a:pt x="173812" y="362737"/>
                </a:cubicBezTo>
                <a:cubicBezTo>
                  <a:pt x="212857" y="313616"/>
                  <a:pt x="243084" y="219154"/>
                  <a:pt x="234268" y="158698"/>
                </a:cubicBezTo>
                <a:cubicBezTo>
                  <a:pt x="225452" y="98242"/>
                  <a:pt x="120913" y="0"/>
                  <a:pt x="120913" y="0"/>
                </a:cubicBezTo>
                <a:lnTo>
                  <a:pt x="120913" y="0"/>
                </a:lnTo>
                <a:lnTo>
                  <a:pt x="120913" y="0"/>
                </a:lnTo>
                <a:lnTo>
                  <a:pt x="120913" y="0"/>
                </a:lnTo>
              </a:path>
            </a:pathLst>
          </a:custGeom>
          <a:noFill/>
          <a:ln w="1270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sp>
        <p:nvSpPr>
          <p:cNvPr id="52" name="Freeform 51"/>
          <p:cNvSpPr/>
          <p:nvPr/>
        </p:nvSpPr>
        <p:spPr>
          <a:xfrm rot="10800000">
            <a:off x="4207117" y="1339753"/>
            <a:ext cx="176855" cy="340067"/>
          </a:xfrm>
          <a:custGeom>
            <a:avLst/>
            <a:gdLst>
              <a:gd name="connsiteX0" fmla="*/ 0 w 235807"/>
              <a:gd name="connsiteY0" fmla="*/ 453422 h 453422"/>
              <a:gd name="connsiteX1" fmla="*/ 173812 w 235807"/>
              <a:gd name="connsiteY1" fmla="*/ 362737 h 453422"/>
              <a:gd name="connsiteX2" fmla="*/ 234268 w 235807"/>
              <a:gd name="connsiteY2" fmla="*/ 158698 h 453422"/>
              <a:gd name="connsiteX3" fmla="*/ 120913 w 235807"/>
              <a:gd name="connsiteY3" fmla="*/ 0 h 453422"/>
              <a:gd name="connsiteX4" fmla="*/ 120913 w 235807"/>
              <a:gd name="connsiteY4" fmla="*/ 0 h 453422"/>
              <a:gd name="connsiteX5" fmla="*/ 120913 w 235807"/>
              <a:gd name="connsiteY5" fmla="*/ 0 h 453422"/>
              <a:gd name="connsiteX6" fmla="*/ 120913 w 235807"/>
              <a:gd name="connsiteY6" fmla="*/ 0 h 453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5807" h="453422">
                <a:moveTo>
                  <a:pt x="0" y="453422"/>
                </a:moveTo>
                <a:cubicBezTo>
                  <a:pt x="67383" y="432640"/>
                  <a:pt x="134767" y="411858"/>
                  <a:pt x="173812" y="362737"/>
                </a:cubicBezTo>
                <a:cubicBezTo>
                  <a:pt x="212857" y="313616"/>
                  <a:pt x="243084" y="219154"/>
                  <a:pt x="234268" y="158698"/>
                </a:cubicBezTo>
                <a:cubicBezTo>
                  <a:pt x="225452" y="98242"/>
                  <a:pt x="120913" y="0"/>
                  <a:pt x="120913" y="0"/>
                </a:cubicBezTo>
                <a:lnTo>
                  <a:pt x="120913" y="0"/>
                </a:lnTo>
                <a:lnTo>
                  <a:pt x="120913" y="0"/>
                </a:lnTo>
                <a:lnTo>
                  <a:pt x="120913" y="0"/>
                </a:lnTo>
              </a:path>
            </a:pathLst>
          </a:custGeom>
          <a:noFill/>
          <a:ln w="12700"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cxnSp>
        <p:nvCxnSpPr>
          <p:cNvPr id="54" name="Straight Arrow Connector 53"/>
          <p:cNvCxnSpPr/>
          <p:nvPr/>
        </p:nvCxnSpPr>
        <p:spPr>
          <a:xfrm flipV="1">
            <a:off x="4931904" y="1243946"/>
            <a:ext cx="72145" cy="37703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4931904" y="1643730"/>
            <a:ext cx="324037" cy="7214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Object 56"/>
          <p:cNvGraphicFramePr>
            <a:graphicFrameLocks noChangeAspect="1"/>
          </p:cNvGraphicFramePr>
          <p:nvPr/>
        </p:nvGraphicFramePr>
        <p:xfrm>
          <a:off x="4827296" y="1032530"/>
          <a:ext cx="533250" cy="228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" name="Equation" r:id="rId5" imgW="711000" imgH="304560" progId="Equation.3">
                  <p:embed/>
                </p:oleObj>
              </mc:Choice>
              <mc:Fallback>
                <p:oleObj name="Equation" r:id="rId5" imgW="711000" imgH="304560" progId="Equation.3">
                  <p:embed/>
                  <p:pic>
                    <p:nvPicPr>
                      <p:cNvPr id="57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7296" y="1032530"/>
                        <a:ext cx="533250" cy="2284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7"/>
          <p:cNvGraphicFramePr>
            <a:graphicFrameLocks noChangeAspect="1"/>
          </p:cNvGraphicFramePr>
          <p:nvPr/>
        </p:nvGraphicFramePr>
        <p:xfrm>
          <a:off x="4742148" y="1715877"/>
          <a:ext cx="523800" cy="228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" name="Equation" r:id="rId7" imgW="698400" imgH="304560" progId="Equation.3">
                  <p:embed/>
                </p:oleObj>
              </mc:Choice>
              <mc:Fallback>
                <p:oleObj name="Equation" r:id="rId7" imgW="698400" imgH="304560" progId="Equation.3">
                  <p:embed/>
                  <p:pic>
                    <p:nvPicPr>
                      <p:cNvPr id="58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2148" y="1715877"/>
                        <a:ext cx="523800" cy="2284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8"/>
          <p:cNvGraphicFramePr>
            <a:graphicFrameLocks noChangeAspect="1"/>
          </p:cNvGraphicFramePr>
          <p:nvPr/>
        </p:nvGraphicFramePr>
        <p:xfrm>
          <a:off x="5425679" y="1310879"/>
          <a:ext cx="5715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" name="Equation" r:id="rId9" imgW="761760" imgH="253800" progId="Equation.3">
                  <p:embed/>
                </p:oleObj>
              </mc:Choice>
              <mc:Fallback>
                <p:oleObj name="Equation" r:id="rId9" imgW="761760" imgH="253800" progId="Equation.3">
                  <p:embed/>
                  <p:pic>
                    <p:nvPicPr>
                      <p:cNvPr id="59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5679" y="1310879"/>
                        <a:ext cx="571500" cy="19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59"/>
          <p:cNvGraphicFramePr>
            <a:graphicFrameLocks noChangeAspect="1"/>
          </p:cNvGraphicFramePr>
          <p:nvPr/>
        </p:nvGraphicFramePr>
        <p:xfrm>
          <a:off x="5841304" y="1809195"/>
          <a:ext cx="599940" cy="19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" name="Equation" r:id="rId11" imgW="799920" imgH="253800" progId="Equation.3">
                  <p:embed/>
                </p:oleObj>
              </mc:Choice>
              <mc:Fallback>
                <p:oleObj name="Equation" r:id="rId11" imgW="799920" imgH="253800" progId="Equation.3">
                  <p:embed/>
                  <p:pic>
                    <p:nvPicPr>
                      <p:cNvPr id="6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1304" y="1809195"/>
                        <a:ext cx="599940" cy="19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60"/>
          <p:cNvGraphicFramePr>
            <a:graphicFrameLocks noChangeAspect="1"/>
          </p:cNvGraphicFramePr>
          <p:nvPr/>
        </p:nvGraphicFramePr>
        <p:xfrm>
          <a:off x="5677463" y="1525527"/>
          <a:ext cx="685800" cy="19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" name="Equation" r:id="rId13" imgW="914400" imgH="253800" progId="Equation.3">
                  <p:embed/>
                </p:oleObj>
              </mc:Choice>
              <mc:Fallback>
                <p:oleObj name="Equation" r:id="rId13" imgW="914400" imgH="253800" progId="Equation.3">
                  <p:embed/>
                  <p:pic>
                    <p:nvPicPr>
                      <p:cNvPr id="61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7463" y="1525527"/>
                        <a:ext cx="685800" cy="19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/>
          <p:cNvGraphicFramePr>
            <a:graphicFrameLocks noChangeAspect="1"/>
          </p:cNvGraphicFramePr>
          <p:nvPr/>
        </p:nvGraphicFramePr>
        <p:xfrm>
          <a:off x="3824587" y="1360265"/>
          <a:ext cx="190350" cy="18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1" name="Equation" r:id="rId15" imgW="253800" imgH="241200" progId="Equation.3">
                  <p:embed/>
                </p:oleObj>
              </mc:Choice>
              <mc:Fallback>
                <p:oleObj name="Equation" r:id="rId15" imgW="253800" imgH="241200" progId="Equation.3">
                  <p:embed/>
                  <p:pic>
                    <p:nvPicPr>
                      <p:cNvPr id="62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4587" y="1360265"/>
                        <a:ext cx="190350" cy="18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2"/>
          <p:cNvGraphicFramePr>
            <a:graphicFrameLocks noChangeAspect="1"/>
          </p:cNvGraphicFramePr>
          <p:nvPr/>
        </p:nvGraphicFramePr>
        <p:xfrm>
          <a:off x="4155551" y="1116647"/>
          <a:ext cx="228420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" name="Equation" r:id="rId17" imgW="304560" imgH="228600" progId="Equation.3">
                  <p:embed/>
                </p:oleObj>
              </mc:Choice>
              <mc:Fallback>
                <p:oleObj name="Equation" r:id="rId17" imgW="304560" imgH="228600" progId="Equation.3">
                  <p:embed/>
                  <p:pic>
                    <p:nvPicPr>
                      <p:cNvPr id="63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5551" y="1116647"/>
                        <a:ext cx="228420" cy="171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3"/>
          <p:cNvGraphicFramePr>
            <a:graphicFrameLocks noChangeAspect="1"/>
          </p:cNvGraphicFramePr>
          <p:nvPr/>
        </p:nvGraphicFramePr>
        <p:xfrm>
          <a:off x="4133813" y="1749847"/>
          <a:ext cx="161730" cy="18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" name="Equation" r:id="rId19" imgW="215640" imgH="241200" progId="Equation.3">
                  <p:embed/>
                </p:oleObj>
              </mc:Choice>
              <mc:Fallback>
                <p:oleObj name="Equation" r:id="rId19" imgW="215640" imgH="241200" progId="Equation.3">
                  <p:embed/>
                  <p:pic>
                    <p:nvPicPr>
                      <p:cNvPr id="64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3813" y="1749847"/>
                        <a:ext cx="161730" cy="18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/>
        </p:nvGraphicFramePr>
        <p:xfrm>
          <a:off x="1944576" y="3026569"/>
          <a:ext cx="944964" cy="355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" name="Equation" r:id="rId21" imgW="876240" imgH="330120" progId="Equation.3">
                  <p:embed/>
                </p:oleObj>
              </mc:Choice>
              <mc:Fallback>
                <p:oleObj name="Equation" r:id="rId21" imgW="876240" imgH="330120" progId="Equation.3">
                  <p:embed/>
                  <p:pic>
                    <p:nvPicPr>
                      <p:cNvPr id="65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4576" y="3026569"/>
                        <a:ext cx="944964" cy="3552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/>
        </p:nvGraphicFramePr>
        <p:xfrm>
          <a:off x="1950243" y="3572106"/>
          <a:ext cx="916138" cy="3303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" name="Equation" r:id="rId23" imgW="876240" imgH="317160" progId="Equation.3">
                  <p:embed/>
                </p:oleObj>
              </mc:Choice>
              <mc:Fallback>
                <p:oleObj name="Equation" r:id="rId23" imgW="876240" imgH="317160" progId="Equation.3">
                  <p:embed/>
                  <p:pic>
                    <p:nvPicPr>
                      <p:cNvPr id="66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0243" y="3572106"/>
                        <a:ext cx="916138" cy="3303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/>
        </p:nvGraphicFramePr>
        <p:xfrm>
          <a:off x="1848398" y="4246122"/>
          <a:ext cx="1017984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" name="Equation" r:id="rId25" imgW="1155600" imgH="368280" progId="Equation.3">
                  <p:embed/>
                </p:oleObj>
              </mc:Choice>
              <mc:Fallback>
                <p:oleObj name="Equation" r:id="rId25" imgW="1155600" imgH="368280" progId="Equation.3">
                  <p:embed/>
                  <p:pic>
                    <p:nvPicPr>
                      <p:cNvPr id="67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8398" y="4246122"/>
                        <a:ext cx="1017984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95833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Poutres cantilever, arcs et portiques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718718"/>
            <a:ext cx="7726363" cy="3386772"/>
          </a:xfrm>
        </p:spPr>
        <p:txBody>
          <a:bodyPr/>
          <a:lstStyle/>
          <a:p>
            <a:pPr marL="0" indent="0">
              <a:buNone/>
            </a:pPr>
            <a:r>
              <a:rPr lang="fr-CH" dirty="0"/>
              <a:t>Poutres courbées – équations différentielles d’équilibre</a:t>
            </a:r>
          </a:p>
          <a:p>
            <a:pPr marL="0" indent="0">
              <a:buNone/>
            </a:pPr>
            <a:endParaRPr lang="fr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39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9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979712" y="1491630"/>
          <a:ext cx="2272903" cy="3024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" name="Equation" r:id="rId3" imgW="2286000" imgH="304560" progId="Equation.3">
                  <p:embed/>
                </p:oleObj>
              </mc:Choice>
              <mc:Fallback>
                <p:oleObj name="Equation" r:id="rId3" imgW="2286000" imgH="30456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1491630"/>
                        <a:ext cx="2272903" cy="3024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5111354" y="1329928"/>
          <a:ext cx="1540669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" name="Equation" r:id="rId5" imgW="1549080" imgH="609480" progId="Equation.3">
                  <p:embed/>
                </p:oleObj>
              </mc:Choice>
              <mc:Fallback>
                <p:oleObj name="Equation" r:id="rId5" imgW="1549080" imgH="609480" progId="Equation.3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1354" y="1329928"/>
                        <a:ext cx="1540669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2014537" y="2247900"/>
          <a:ext cx="2311004" cy="3024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" name="Equation" r:id="rId7" imgW="2323800" imgH="304560" progId="Equation.3">
                  <p:embed/>
                </p:oleObj>
              </mc:Choice>
              <mc:Fallback>
                <p:oleObj name="Equation" r:id="rId7" imgW="2323800" imgH="30456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4537" y="2247900"/>
                        <a:ext cx="2311004" cy="3024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5092304" y="2085975"/>
          <a:ext cx="1577578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" name="Equation" r:id="rId9" imgW="1587240" imgH="609480" progId="Equation.3">
                  <p:embed/>
                </p:oleObj>
              </mc:Choice>
              <mc:Fallback>
                <p:oleObj name="Equation" r:id="rId9" imgW="1587240" imgH="60948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2304" y="2085975"/>
                        <a:ext cx="1577578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1979712" y="3003798"/>
          <a:ext cx="1552575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3" name="Equation" r:id="rId11" imgW="1562040" imgH="253800" progId="Equation.3">
                  <p:embed/>
                </p:oleObj>
              </mc:Choice>
              <mc:Fallback>
                <p:oleObj name="Equation" r:id="rId11" imgW="1562040" imgH="25380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3003798"/>
                        <a:ext cx="1552575" cy="252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5086945" y="2853115"/>
          <a:ext cx="1213247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4" name="Equation" r:id="rId13" imgW="1218960" imgH="609480" progId="Equation.3">
                  <p:embed/>
                </p:oleObj>
              </mc:Choice>
              <mc:Fallback>
                <p:oleObj name="Equation" r:id="rId13" imgW="1218960" imgH="609480" progId="Equation.3">
                  <p:embed/>
                  <p:pic>
                    <p:nvPicPr>
                      <p:cNvPr id="1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6945" y="2853115"/>
                        <a:ext cx="1213247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2342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D5257919-728C-E941-9B12-89339BE34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224" y="1203784"/>
            <a:ext cx="4915157" cy="38086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/>
              <a:t>Les diagrammes NVM sont utilisés pour dimensionner les éléments structuraux en béton armé, acier, bois, etc. 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Procédé de dimensionnement: </a:t>
            </a:r>
          </a:p>
          <a:p>
            <a:pPr marL="342900" indent="-342900">
              <a:buAutoNum type="arabicPeriod"/>
            </a:pPr>
            <a:r>
              <a:rPr lang="fr-FR" dirty="0"/>
              <a:t>Déterminer les charges qui agissent sur la structure (poids propre, vent, etc.)</a:t>
            </a:r>
          </a:p>
          <a:p>
            <a:pPr marL="342900" indent="-342900">
              <a:buAutoNum type="arabicPeriod"/>
            </a:pPr>
            <a:r>
              <a:rPr lang="fr-FR" dirty="0"/>
              <a:t>Calculer les diagrammes NVM pour ces charges</a:t>
            </a:r>
          </a:p>
          <a:p>
            <a:pPr marL="342900" indent="-342900">
              <a:buAutoNum type="arabicPeriod"/>
            </a:pPr>
            <a:r>
              <a:rPr lang="fr-FR" dirty="0"/>
              <a:t>Choisir les dimensions des sections ou les armatures afin que la résistance pour chaque section est plus grande que les efforts résultant des charges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51C28A8F-0C6F-A24D-9727-095D56A68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L’utilisation des diagrammes NVM pour le dimensionnement des éléments structuraux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D9432F8-3C0E-A749-B256-CD94AEEFB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DD858B4-BCB6-F644-BBE5-D0668FB02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C296752-0CFB-6343-8590-911FD0980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A51C626B-56A0-C046-A920-8C7FD0513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938" y="1203784"/>
            <a:ext cx="1567127" cy="354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30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Poutres cantilever, arcs et portiques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878364"/>
            <a:ext cx="7726363" cy="33867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1500" dirty="0"/>
              <a:t>Exemple: Calculer l’effort radial dans un tuyau mince (M ≅ 0) qui est rempli d’un gaz sous pression p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40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9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737850" y="1557194"/>
            <a:ext cx="864000" cy="864096"/>
            <a:chOff x="1153173" y="2564904"/>
            <a:chExt cx="1152000" cy="1152128"/>
          </a:xfrm>
        </p:grpSpPr>
        <p:sp>
          <p:nvSpPr>
            <p:cNvPr id="7" name="Oval 6"/>
            <p:cNvSpPr/>
            <p:nvPr/>
          </p:nvSpPr>
          <p:spPr>
            <a:xfrm>
              <a:off x="1153173" y="2564904"/>
              <a:ext cx="1152000" cy="11521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sz="1013"/>
            </a:p>
          </p:txBody>
        </p:sp>
        <p:cxnSp>
          <p:nvCxnSpPr>
            <p:cNvPr id="9" name="Straight Arrow Connector 8"/>
            <p:cNvCxnSpPr>
              <a:endCxn id="7" idx="0"/>
            </p:cNvCxnSpPr>
            <p:nvPr/>
          </p:nvCxnSpPr>
          <p:spPr>
            <a:xfrm flipV="1">
              <a:off x="1729173" y="2564904"/>
              <a:ext cx="0" cy="36004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rot="1800000" flipV="1">
              <a:off x="1927830" y="2622233"/>
              <a:ext cx="0" cy="36004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rot="3600000" flipV="1">
              <a:off x="2083732" y="2744924"/>
              <a:ext cx="0" cy="36004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5400000" flipV="1">
              <a:off x="2125153" y="2974008"/>
              <a:ext cx="0" cy="36004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rot="7200000" flipV="1">
              <a:off x="2068618" y="3162072"/>
              <a:ext cx="0" cy="36004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9000000" flipV="1">
              <a:off x="1945133" y="3282310"/>
              <a:ext cx="0" cy="36004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10800000" flipV="1">
              <a:off x="1748524" y="3356992"/>
              <a:ext cx="0" cy="36004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rot="12600000" flipV="1">
              <a:off x="1565666" y="3309394"/>
              <a:ext cx="0" cy="36004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rot="14400000" flipV="1">
              <a:off x="1409764" y="3176972"/>
              <a:ext cx="0" cy="36004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16200000" flipV="1">
              <a:off x="1357333" y="2974008"/>
              <a:ext cx="0" cy="36004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rot="18000000" flipV="1">
              <a:off x="1400721" y="2744924"/>
              <a:ext cx="0" cy="36004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rot="19800000" flipV="1">
              <a:off x="1565665" y="2622234"/>
              <a:ext cx="0" cy="36004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612634" y="2922357"/>
              <a:ext cx="333853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sz="1013" b="1" i="1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08174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Poutres cantilever, arcs et portiques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CH" dirty="0"/>
              <a:t>Arc à 3 articulations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41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9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5400000">
            <a:off x="3684672" y="2562224"/>
            <a:ext cx="187904" cy="22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 flipH="1" flipV="1">
            <a:off x="3684672" y="2461500"/>
            <a:ext cx="187904" cy="2016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5066164" y="2561474"/>
            <a:ext cx="187904" cy="22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 flipH="1" flipV="1">
            <a:off x="5066164" y="2460750"/>
            <a:ext cx="187904" cy="2016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337438" y="2518797"/>
            <a:ext cx="26481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dirty="0">
                <a:latin typeface="Times New Roman" pitchFamily="18" charset="0"/>
                <a:cs typeface="Times New Roman" pitchFamily="18" charset="0"/>
              </a:rPr>
              <a:t>L</a:t>
            </a:r>
            <a:endParaRPr lang="de-DE" sz="1013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3670585" y="2562300"/>
            <a:ext cx="1666920" cy="10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sosceles Triangle 12"/>
          <p:cNvSpPr/>
          <p:nvPr/>
        </p:nvSpPr>
        <p:spPr>
          <a:xfrm>
            <a:off x="3687472" y="2232083"/>
            <a:ext cx="171452" cy="17145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cxnSp>
        <p:nvCxnSpPr>
          <p:cNvPr id="14" name="Straight Connector 13"/>
          <p:cNvCxnSpPr/>
          <p:nvPr/>
        </p:nvCxnSpPr>
        <p:spPr>
          <a:xfrm>
            <a:off x="3601747" y="2414617"/>
            <a:ext cx="342902" cy="953"/>
          </a:xfrm>
          <a:prstGeom prst="line">
            <a:avLst/>
          </a:prstGeom>
          <a:ln w="508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Isosceles Triangle 18"/>
          <p:cNvSpPr/>
          <p:nvPr/>
        </p:nvSpPr>
        <p:spPr>
          <a:xfrm>
            <a:off x="5081179" y="2259586"/>
            <a:ext cx="171452" cy="17145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cxnSp>
        <p:nvCxnSpPr>
          <p:cNvPr id="20" name="Straight Connector 19"/>
          <p:cNvCxnSpPr/>
          <p:nvPr/>
        </p:nvCxnSpPr>
        <p:spPr>
          <a:xfrm>
            <a:off x="4995454" y="2442121"/>
            <a:ext cx="342902" cy="953"/>
          </a:xfrm>
          <a:prstGeom prst="line">
            <a:avLst/>
          </a:prstGeom>
          <a:ln w="508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3769686" y="1568795"/>
            <a:ext cx="1397219" cy="1404000"/>
            <a:chOff x="1259632" y="2564904"/>
            <a:chExt cx="1440000" cy="1440000"/>
          </a:xfrm>
        </p:grpSpPr>
        <p:sp>
          <p:nvSpPr>
            <p:cNvPr id="30" name="Arc 29"/>
            <p:cNvSpPr/>
            <p:nvPr/>
          </p:nvSpPr>
          <p:spPr>
            <a:xfrm>
              <a:off x="1259632" y="2564904"/>
              <a:ext cx="1440000" cy="1440000"/>
            </a:xfrm>
            <a:prstGeom prst="arc">
              <a:avLst/>
            </a:prstGeom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 sz="1013"/>
            </a:p>
          </p:txBody>
        </p:sp>
        <p:sp>
          <p:nvSpPr>
            <p:cNvPr id="31" name="Arc 30"/>
            <p:cNvSpPr/>
            <p:nvPr/>
          </p:nvSpPr>
          <p:spPr>
            <a:xfrm rot="-5400000">
              <a:off x="1259632" y="2564904"/>
              <a:ext cx="1440000" cy="1440000"/>
            </a:xfrm>
            <a:prstGeom prst="arc">
              <a:avLst/>
            </a:prstGeom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 sz="1013"/>
            </a:p>
          </p:txBody>
        </p:sp>
      </p:grpSp>
      <p:cxnSp>
        <p:nvCxnSpPr>
          <p:cNvPr id="42" name="Straight Arrow Connector 41"/>
          <p:cNvCxnSpPr/>
          <p:nvPr/>
        </p:nvCxnSpPr>
        <p:spPr>
          <a:xfrm flipH="1">
            <a:off x="3731314" y="1281597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3862527" y="1281597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3982499" y="1282603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4102471" y="1284766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4222444" y="1280345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4363363" y="1281848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4508464" y="1277816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4628436" y="1277157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4768711" y="1277816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4888684" y="1285646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5036990" y="1277815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5178026" y="1278069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3736986" y="1277815"/>
            <a:ext cx="14523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634831" y="1005604"/>
            <a:ext cx="25680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endParaRPr lang="de-DE" sz="1013" b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 flipH="1">
            <a:off x="3725646" y="1498585"/>
            <a:ext cx="14523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4403499" y="1533381"/>
            <a:ext cx="65183" cy="654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sp>
        <p:nvSpPr>
          <p:cNvPr id="15" name="Oval 14"/>
          <p:cNvSpPr/>
          <p:nvPr/>
        </p:nvSpPr>
        <p:spPr>
          <a:xfrm>
            <a:off x="3736986" y="2199363"/>
            <a:ext cx="65183" cy="654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sp>
        <p:nvSpPr>
          <p:cNvPr id="21" name="Oval 20"/>
          <p:cNvSpPr/>
          <p:nvPr/>
        </p:nvSpPr>
        <p:spPr>
          <a:xfrm>
            <a:off x="5130694" y="2226867"/>
            <a:ext cx="65183" cy="654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grpSp>
        <p:nvGrpSpPr>
          <p:cNvPr id="75" name="Group 74"/>
          <p:cNvGrpSpPr/>
          <p:nvPr/>
        </p:nvGrpSpPr>
        <p:grpSpPr>
          <a:xfrm>
            <a:off x="3835636" y="3408626"/>
            <a:ext cx="1397219" cy="1404000"/>
            <a:chOff x="1259632" y="2564904"/>
            <a:chExt cx="1440000" cy="1440000"/>
          </a:xfrm>
        </p:grpSpPr>
        <p:sp>
          <p:nvSpPr>
            <p:cNvPr id="76" name="Arc 75"/>
            <p:cNvSpPr/>
            <p:nvPr/>
          </p:nvSpPr>
          <p:spPr>
            <a:xfrm>
              <a:off x="1259632" y="2564904"/>
              <a:ext cx="1440000" cy="1440000"/>
            </a:xfrm>
            <a:prstGeom prst="arc">
              <a:avLst/>
            </a:prstGeom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 sz="1013"/>
            </a:p>
          </p:txBody>
        </p:sp>
        <p:sp>
          <p:nvSpPr>
            <p:cNvPr id="77" name="Arc 76"/>
            <p:cNvSpPr/>
            <p:nvPr/>
          </p:nvSpPr>
          <p:spPr>
            <a:xfrm rot="-5400000">
              <a:off x="1259632" y="2564904"/>
              <a:ext cx="1440000" cy="1440000"/>
            </a:xfrm>
            <a:prstGeom prst="arc">
              <a:avLst/>
            </a:prstGeom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 sz="1013"/>
            </a:p>
          </p:txBody>
        </p:sp>
      </p:grpSp>
      <p:cxnSp>
        <p:nvCxnSpPr>
          <p:cNvPr id="78" name="Straight Arrow Connector 77"/>
          <p:cNvCxnSpPr/>
          <p:nvPr/>
        </p:nvCxnSpPr>
        <p:spPr>
          <a:xfrm flipH="1">
            <a:off x="3797265" y="3121428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3928477" y="3121428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>
            <a:off x="4048450" y="3122434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>
            <a:off x="4168422" y="3124597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4288394" y="3120176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>
            <a:off x="4429314" y="3121679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>
            <a:off x="4574414" y="3117647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>
            <a:off x="4694386" y="3116988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>
            <a:off x="4834662" y="3117647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>
            <a:off x="4954634" y="3125477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H="1">
            <a:off x="5102941" y="3117646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5243977" y="3117900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3802936" y="3117646"/>
            <a:ext cx="14523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4700782" y="2845435"/>
            <a:ext cx="25680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endParaRPr lang="de-DE" sz="1013" b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92" name="Straight Connector 91"/>
          <p:cNvCxnSpPr/>
          <p:nvPr/>
        </p:nvCxnSpPr>
        <p:spPr>
          <a:xfrm flipH="1">
            <a:off x="3791596" y="3338416"/>
            <a:ext cx="14523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4469449" y="3373212"/>
            <a:ext cx="65183" cy="654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sp>
        <p:nvSpPr>
          <p:cNvPr id="94" name="Oval 93"/>
          <p:cNvSpPr/>
          <p:nvPr/>
        </p:nvSpPr>
        <p:spPr>
          <a:xfrm>
            <a:off x="3802936" y="4039194"/>
            <a:ext cx="65183" cy="654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sp>
        <p:nvSpPr>
          <p:cNvPr id="95" name="Oval 94"/>
          <p:cNvSpPr/>
          <p:nvPr/>
        </p:nvSpPr>
        <p:spPr>
          <a:xfrm>
            <a:off x="5196644" y="4066698"/>
            <a:ext cx="65183" cy="654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cxnSp>
        <p:nvCxnSpPr>
          <p:cNvPr id="96" name="Straight Arrow Connector 95"/>
          <p:cNvCxnSpPr/>
          <p:nvPr/>
        </p:nvCxnSpPr>
        <p:spPr>
          <a:xfrm rot="5400000">
            <a:off x="3624409" y="4315865"/>
            <a:ext cx="416564" cy="5672"/>
          </a:xfrm>
          <a:prstGeom prst="straightConnector1">
            <a:avLst/>
          </a:prstGeom>
          <a:ln w="19050">
            <a:solidFill>
              <a:srgbClr val="00B050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rot="5400000">
            <a:off x="5021162" y="4349032"/>
            <a:ext cx="416564" cy="5672"/>
          </a:xfrm>
          <a:prstGeom prst="straightConnector1">
            <a:avLst/>
          </a:prstGeom>
          <a:ln w="19050">
            <a:solidFill>
              <a:srgbClr val="00B050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5261827" y="4096581"/>
            <a:ext cx="416564" cy="5672"/>
          </a:xfrm>
          <a:prstGeom prst="straightConnector1">
            <a:avLst/>
          </a:prstGeom>
          <a:ln w="19050">
            <a:solidFill>
              <a:srgbClr val="0070C0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3363181" y="4069078"/>
            <a:ext cx="416564" cy="5672"/>
          </a:xfrm>
          <a:prstGeom prst="straightConnector1">
            <a:avLst/>
          </a:prstGeom>
          <a:ln w="19050">
            <a:solidFill>
              <a:srgbClr val="0070C0"/>
            </a:solidFill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664693" y="4132137"/>
            <a:ext cx="135966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«Poussée» de l’arc</a:t>
            </a:r>
          </a:p>
        </p:txBody>
      </p:sp>
    </p:spTree>
    <p:extLst>
      <p:ext uri="{BB962C8B-B14F-4D97-AF65-F5344CB8AC3E}">
        <p14:creationId xmlns:p14="http://schemas.microsoft.com/office/powerpoint/2010/main" val="31299138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Poutres cantilever, arcs et portiques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CH" dirty="0"/>
              <a:t>Arc à 3 articulations et tirant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42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9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5400000">
            <a:off x="3684672" y="2562224"/>
            <a:ext cx="187904" cy="22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 flipH="1" flipV="1">
            <a:off x="3684672" y="2461500"/>
            <a:ext cx="187904" cy="2016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5066164" y="2561474"/>
            <a:ext cx="187904" cy="22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 flipH="1" flipV="1">
            <a:off x="5066164" y="2460750"/>
            <a:ext cx="187904" cy="2016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337438" y="2518797"/>
            <a:ext cx="26481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dirty="0">
                <a:latin typeface="Times New Roman" pitchFamily="18" charset="0"/>
                <a:cs typeface="Times New Roman" pitchFamily="18" charset="0"/>
              </a:rPr>
              <a:t>L</a:t>
            </a:r>
            <a:endParaRPr lang="de-DE" sz="1013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3670585" y="2562300"/>
            <a:ext cx="1666920" cy="10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sosceles Triangle 12"/>
          <p:cNvSpPr/>
          <p:nvPr/>
        </p:nvSpPr>
        <p:spPr>
          <a:xfrm>
            <a:off x="3687472" y="2232083"/>
            <a:ext cx="171452" cy="17145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cxnSp>
        <p:nvCxnSpPr>
          <p:cNvPr id="14" name="Straight Connector 13"/>
          <p:cNvCxnSpPr/>
          <p:nvPr/>
        </p:nvCxnSpPr>
        <p:spPr>
          <a:xfrm>
            <a:off x="3601747" y="2414617"/>
            <a:ext cx="342902" cy="953"/>
          </a:xfrm>
          <a:prstGeom prst="line">
            <a:avLst/>
          </a:prstGeom>
          <a:ln w="508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3769686" y="1568795"/>
            <a:ext cx="1397219" cy="1404000"/>
            <a:chOff x="1259632" y="2564904"/>
            <a:chExt cx="1440000" cy="1440000"/>
          </a:xfrm>
        </p:grpSpPr>
        <p:sp>
          <p:nvSpPr>
            <p:cNvPr id="30" name="Arc 29"/>
            <p:cNvSpPr/>
            <p:nvPr/>
          </p:nvSpPr>
          <p:spPr>
            <a:xfrm>
              <a:off x="1259632" y="2564904"/>
              <a:ext cx="1440000" cy="1440000"/>
            </a:xfrm>
            <a:prstGeom prst="arc">
              <a:avLst/>
            </a:prstGeom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 sz="1013"/>
            </a:p>
          </p:txBody>
        </p:sp>
        <p:sp>
          <p:nvSpPr>
            <p:cNvPr id="31" name="Arc 30"/>
            <p:cNvSpPr/>
            <p:nvPr/>
          </p:nvSpPr>
          <p:spPr>
            <a:xfrm rot="-5400000">
              <a:off x="1259632" y="2564904"/>
              <a:ext cx="1440000" cy="1440000"/>
            </a:xfrm>
            <a:prstGeom prst="arc">
              <a:avLst/>
            </a:prstGeom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 sz="1013"/>
            </a:p>
          </p:txBody>
        </p:sp>
      </p:grpSp>
      <p:cxnSp>
        <p:nvCxnSpPr>
          <p:cNvPr id="42" name="Straight Arrow Connector 41"/>
          <p:cNvCxnSpPr/>
          <p:nvPr/>
        </p:nvCxnSpPr>
        <p:spPr>
          <a:xfrm flipH="1">
            <a:off x="3731314" y="1281597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3862527" y="1281597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3982499" y="1282603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4102471" y="1284766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4222444" y="1280345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4363363" y="1281848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4508464" y="1277816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4628436" y="1277157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4768711" y="1277816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4888684" y="1285646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5036990" y="1277815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5178026" y="1278069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3736986" y="1277815"/>
            <a:ext cx="14523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634831" y="1005604"/>
            <a:ext cx="25680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endParaRPr lang="de-DE" sz="1013" b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 flipH="1">
            <a:off x="3725646" y="1498585"/>
            <a:ext cx="14523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4403499" y="1533381"/>
            <a:ext cx="65183" cy="654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sp>
        <p:nvSpPr>
          <p:cNvPr id="15" name="Oval 14"/>
          <p:cNvSpPr/>
          <p:nvPr/>
        </p:nvSpPr>
        <p:spPr>
          <a:xfrm>
            <a:off x="3736986" y="2199363"/>
            <a:ext cx="65183" cy="654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grpSp>
        <p:nvGrpSpPr>
          <p:cNvPr id="75" name="Group 74"/>
          <p:cNvGrpSpPr/>
          <p:nvPr/>
        </p:nvGrpSpPr>
        <p:grpSpPr>
          <a:xfrm>
            <a:off x="3835636" y="3408626"/>
            <a:ext cx="1397219" cy="1404000"/>
            <a:chOff x="1259632" y="2564904"/>
            <a:chExt cx="1440000" cy="1440000"/>
          </a:xfrm>
        </p:grpSpPr>
        <p:sp>
          <p:nvSpPr>
            <p:cNvPr id="76" name="Arc 75"/>
            <p:cNvSpPr/>
            <p:nvPr/>
          </p:nvSpPr>
          <p:spPr>
            <a:xfrm>
              <a:off x="1259632" y="2564904"/>
              <a:ext cx="1440000" cy="1440000"/>
            </a:xfrm>
            <a:prstGeom prst="arc">
              <a:avLst/>
            </a:prstGeom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 sz="1013"/>
            </a:p>
          </p:txBody>
        </p:sp>
        <p:sp>
          <p:nvSpPr>
            <p:cNvPr id="77" name="Arc 76"/>
            <p:cNvSpPr/>
            <p:nvPr/>
          </p:nvSpPr>
          <p:spPr>
            <a:xfrm rot="-5400000">
              <a:off x="1259632" y="2564904"/>
              <a:ext cx="1440000" cy="1440000"/>
            </a:xfrm>
            <a:prstGeom prst="arc">
              <a:avLst/>
            </a:prstGeom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 sz="1013"/>
            </a:p>
          </p:txBody>
        </p:sp>
      </p:grpSp>
      <p:cxnSp>
        <p:nvCxnSpPr>
          <p:cNvPr id="78" name="Straight Arrow Connector 77"/>
          <p:cNvCxnSpPr/>
          <p:nvPr/>
        </p:nvCxnSpPr>
        <p:spPr>
          <a:xfrm flipH="1">
            <a:off x="3797265" y="3121428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3928477" y="3121428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>
            <a:off x="4048450" y="3122434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>
            <a:off x="4168422" y="3124597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4288394" y="3120176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>
            <a:off x="4429314" y="3121679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>
            <a:off x="4574414" y="3117647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>
            <a:off x="4694386" y="3116988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>
            <a:off x="4834662" y="3117647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>
            <a:off x="4954634" y="3125477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H="1">
            <a:off x="5102941" y="3117646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5243977" y="3117900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3802936" y="3117646"/>
            <a:ext cx="14523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4700782" y="2845435"/>
            <a:ext cx="25680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endParaRPr lang="de-DE" sz="1013" b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92" name="Straight Connector 91"/>
          <p:cNvCxnSpPr/>
          <p:nvPr/>
        </p:nvCxnSpPr>
        <p:spPr>
          <a:xfrm flipH="1">
            <a:off x="3791596" y="3338416"/>
            <a:ext cx="14523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4469449" y="3373212"/>
            <a:ext cx="65183" cy="654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sp>
        <p:nvSpPr>
          <p:cNvPr id="94" name="Oval 93"/>
          <p:cNvSpPr/>
          <p:nvPr/>
        </p:nvSpPr>
        <p:spPr>
          <a:xfrm>
            <a:off x="3802936" y="4039194"/>
            <a:ext cx="65183" cy="654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sp>
        <p:nvSpPr>
          <p:cNvPr id="95" name="Oval 94"/>
          <p:cNvSpPr/>
          <p:nvPr/>
        </p:nvSpPr>
        <p:spPr>
          <a:xfrm>
            <a:off x="5196644" y="4049694"/>
            <a:ext cx="65183" cy="654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cxnSp>
        <p:nvCxnSpPr>
          <p:cNvPr id="96" name="Straight Arrow Connector 95"/>
          <p:cNvCxnSpPr/>
          <p:nvPr/>
        </p:nvCxnSpPr>
        <p:spPr>
          <a:xfrm rot="5400000">
            <a:off x="3624409" y="4315865"/>
            <a:ext cx="416564" cy="5672"/>
          </a:xfrm>
          <a:prstGeom prst="straightConnector1">
            <a:avLst/>
          </a:prstGeom>
          <a:ln w="19050">
            <a:solidFill>
              <a:srgbClr val="00B050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rot="5400000">
            <a:off x="5021162" y="4349032"/>
            <a:ext cx="416564" cy="5672"/>
          </a:xfrm>
          <a:prstGeom prst="straightConnector1">
            <a:avLst/>
          </a:prstGeom>
          <a:ln w="19050">
            <a:solidFill>
              <a:srgbClr val="00B050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4621383" y="4073910"/>
            <a:ext cx="416564" cy="5672"/>
          </a:xfrm>
          <a:prstGeom prst="straightConnector1">
            <a:avLst/>
          </a:prstGeom>
          <a:ln w="19050">
            <a:solidFill>
              <a:srgbClr val="0070C0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4055125" y="4074750"/>
            <a:ext cx="416564" cy="5672"/>
          </a:xfrm>
          <a:prstGeom prst="straightConnector1">
            <a:avLst/>
          </a:prstGeom>
          <a:ln w="19050">
            <a:solidFill>
              <a:srgbClr val="0070C0"/>
            </a:solidFill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664692" y="4132137"/>
            <a:ext cx="2060954" cy="40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13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Force de traction dans le tirant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987545" y="2193345"/>
            <a:ext cx="342902" cy="294229"/>
            <a:chOff x="981266" y="2585054"/>
            <a:chExt cx="457203" cy="392305"/>
          </a:xfrm>
        </p:grpSpPr>
        <p:sp>
          <p:nvSpPr>
            <p:cNvPr id="64" name="Isosceles Triangle 63"/>
            <p:cNvSpPr/>
            <p:nvPr/>
          </p:nvSpPr>
          <p:spPr>
            <a:xfrm>
              <a:off x="1115616" y="2654091"/>
              <a:ext cx="228602" cy="22860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13"/>
            </a:p>
          </p:txBody>
        </p:sp>
        <p:sp>
          <p:nvSpPr>
            <p:cNvPr id="65" name="Oval 64"/>
            <p:cNvSpPr/>
            <p:nvPr/>
          </p:nvSpPr>
          <p:spPr>
            <a:xfrm>
              <a:off x="1122957" y="2870595"/>
              <a:ext cx="86910" cy="872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13"/>
            </a:p>
          </p:txBody>
        </p:sp>
        <p:sp>
          <p:nvSpPr>
            <p:cNvPr id="66" name="Oval 65"/>
            <p:cNvSpPr/>
            <p:nvPr/>
          </p:nvSpPr>
          <p:spPr>
            <a:xfrm>
              <a:off x="1181915" y="2585054"/>
              <a:ext cx="86910" cy="872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13"/>
            </a:p>
          </p:txBody>
        </p:sp>
        <p:cxnSp>
          <p:nvCxnSpPr>
            <p:cNvPr id="67" name="Straight Connector 66"/>
            <p:cNvCxnSpPr/>
            <p:nvPr/>
          </p:nvCxnSpPr>
          <p:spPr>
            <a:xfrm>
              <a:off x="981266" y="2976089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1237572" y="2869858"/>
              <a:ext cx="86910" cy="872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13"/>
            </a:p>
          </p:txBody>
        </p:sp>
      </p:grpSp>
      <p:cxnSp>
        <p:nvCxnSpPr>
          <p:cNvPr id="24" name="Straight Connector 23"/>
          <p:cNvCxnSpPr/>
          <p:nvPr/>
        </p:nvCxnSpPr>
        <p:spPr>
          <a:xfrm>
            <a:off x="3802168" y="2220749"/>
            <a:ext cx="1342277" cy="66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>
            <a:spLocks noChangeAspect="1"/>
          </p:cNvSpPr>
          <p:nvPr/>
        </p:nvSpPr>
        <p:spPr>
          <a:xfrm>
            <a:off x="3826334" y="2203120"/>
            <a:ext cx="54000" cy="4473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sp>
        <p:nvSpPr>
          <p:cNvPr id="102" name="Oval 101"/>
          <p:cNvSpPr>
            <a:spLocks noChangeAspect="1"/>
          </p:cNvSpPr>
          <p:nvPr/>
        </p:nvSpPr>
        <p:spPr>
          <a:xfrm>
            <a:off x="5074184" y="2204065"/>
            <a:ext cx="54000" cy="4473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cxnSp>
        <p:nvCxnSpPr>
          <p:cNvPr id="103" name="Straight Connector 102"/>
          <p:cNvCxnSpPr/>
          <p:nvPr/>
        </p:nvCxnSpPr>
        <p:spPr>
          <a:xfrm>
            <a:off x="3858924" y="4074749"/>
            <a:ext cx="179081" cy="76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 103"/>
          <p:cNvSpPr>
            <a:spLocks noChangeAspect="1"/>
          </p:cNvSpPr>
          <p:nvPr/>
        </p:nvSpPr>
        <p:spPr>
          <a:xfrm>
            <a:off x="3883088" y="4057121"/>
            <a:ext cx="54000" cy="4473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sp>
        <p:nvSpPr>
          <p:cNvPr id="105" name="Oval 104"/>
          <p:cNvSpPr>
            <a:spLocks noChangeAspect="1"/>
          </p:cNvSpPr>
          <p:nvPr/>
        </p:nvSpPr>
        <p:spPr>
          <a:xfrm>
            <a:off x="5130938" y="4058066"/>
            <a:ext cx="54000" cy="4473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cxnSp>
        <p:nvCxnSpPr>
          <p:cNvPr id="106" name="Straight Connector 105"/>
          <p:cNvCxnSpPr/>
          <p:nvPr/>
        </p:nvCxnSpPr>
        <p:spPr>
          <a:xfrm>
            <a:off x="5051275" y="4080433"/>
            <a:ext cx="75530" cy="12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6894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Poutres cantilever, arcs et portiques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658" y="735546"/>
            <a:ext cx="2879973" cy="215998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43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9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03748" y="2625757"/>
            <a:ext cx="2086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200" dirty="0">
                <a:latin typeface="Arial" pitchFamily="34" charset="0"/>
                <a:cs typeface="Arial" pitchFamily="34" charset="0"/>
              </a:rPr>
              <a:t>http://www.oberholzer-ag.ch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80013" y="897564"/>
            <a:ext cx="1624163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b="1" dirty="0">
                <a:latin typeface="Arial" pitchFamily="34" charset="0"/>
                <a:cs typeface="Arial" pitchFamily="34" charset="0"/>
              </a:rPr>
              <a:t>Arc en bois avec tirant </a:t>
            </a:r>
          </a:p>
        </p:txBody>
      </p:sp>
    </p:spTree>
    <p:extLst>
      <p:ext uri="{BB962C8B-B14F-4D97-AF65-F5344CB8AC3E}">
        <p14:creationId xmlns:p14="http://schemas.microsoft.com/office/powerpoint/2010/main" val="20644256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Poutres cantilever, arcs et portiques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757655"/>
            <a:ext cx="7726363" cy="33867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1500" dirty="0"/>
              <a:t>Exemple: Semi-circulaire arc soumis à une charge concentrée verticale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44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9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61447" y="1728604"/>
            <a:ext cx="1397219" cy="1404000"/>
            <a:chOff x="1259632" y="2564904"/>
            <a:chExt cx="1440000" cy="1440000"/>
          </a:xfrm>
        </p:grpSpPr>
        <p:sp>
          <p:nvSpPr>
            <p:cNvPr id="7" name="Arc 6"/>
            <p:cNvSpPr/>
            <p:nvPr/>
          </p:nvSpPr>
          <p:spPr>
            <a:xfrm>
              <a:off x="1259632" y="2564904"/>
              <a:ext cx="1440000" cy="1440000"/>
            </a:xfrm>
            <a:prstGeom prst="arc">
              <a:avLst/>
            </a:prstGeom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 sz="1013"/>
            </a:p>
          </p:txBody>
        </p:sp>
        <p:sp>
          <p:nvSpPr>
            <p:cNvPr id="8" name="Arc 7"/>
            <p:cNvSpPr/>
            <p:nvPr/>
          </p:nvSpPr>
          <p:spPr>
            <a:xfrm rot="-5400000">
              <a:off x="1259632" y="2564904"/>
              <a:ext cx="1440000" cy="1440000"/>
            </a:xfrm>
            <a:prstGeom prst="arc">
              <a:avLst/>
            </a:prstGeom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 sz="1013"/>
            </a:p>
          </p:txBody>
        </p:sp>
      </p:grpSp>
      <p:cxnSp>
        <p:nvCxnSpPr>
          <p:cNvPr id="10" name="Straight Connector 9"/>
          <p:cNvCxnSpPr/>
          <p:nvPr/>
        </p:nvCxnSpPr>
        <p:spPr>
          <a:xfrm rot="5400000">
            <a:off x="1676433" y="2722033"/>
            <a:ext cx="187904" cy="22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 flipH="1" flipV="1">
            <a:off x="1676433" y="2621309"/>
            <a:ext cx="187904" cy="2016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>
            <a:off x="3057925" y="2721283"/>
            <a:ext cx="187904" cy="22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 flipH="1" flipV="1">
            <a:off x="3057925" y="2620559"/>
            <a:ext cx="187904" cy="2016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920609" y="2693770"/>
            <a:ext cx="36740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dirty="0">
                <a:latin typeface="Times New Roman" pitchFamily="18" charset="0"/>
                <a:cs typeface="Times New Roman" pitchFamily="18" charset="0"/>
              </a:rPr>
              <a:t>L/2</a:t>
            </a:r>
            <a:endParaRPr lang="de-DE" sz="1013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662346" y="2722109"/>
            <a:ext cx="1666920" cy="10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Isosceles Triangle 15"/>
          <p:cNvSpPr/>
          <p:nvPr/>
        </p:nvSpPr>
        <p:spPr>
          <a:xfrm>
            <a:off x="1679233" y="2391892"/>
            <a:ext cx="171452" cy="17145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cxnSp>
        <p:nvCxnSpPr>
          <p:cNvPr id="17" name="Straight Connector 16"/>
          <p:cNvCxnSpPr/>
          <p:nvPr/>
        </p:nvCxnSpPr>
        <p:spPr>
          <a:xfrm>
            <a:off x="1593508" y="2574427"/>
            <a:ext cx="342902" cy="953"/>
          </a:xfrm>
          <a:prstGeom prst="line">
            <a:avLst/>
          </a:prstGeom>
          <a:ln w="508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728747" y="2359173"/>
            <a:ext cx="65183" cy="654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cxnSp>
        <p:nvCxnSpPr>
          <p:cNvPr id="19" name="Straight Connector 18"/>
          <p:cNvCxnSpPr/>
          <p:nvPr/>
        </p:nvCxnSpPr>
        <p:spPr>
          <a:xfrm rot="5400000">
            <a:off x="2345656" y="2741630"/>
            <a:ext cx="187904" cy="22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 flipH="1" flipV="1">
            <a:off x="2345656" y="2640906"/>
            <a:ext cx="187904" cy="2016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646398" y="2697159"/>
            <a:ext cx="36740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dirty="0">
                <a:latin typeface="Times New Roman" pitchFamily="18" charset="0"/>
                <a:cs typeface="Times New Roman" pitchFamily="18" charset="0"/>
              </a:rPr>
              <a:t>L/2</a:t>
            </a:r>
            <a:endParaRPr lang="de-DE" sz="1013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Isosceles Triangle 21"/>
          <p:cNvSpPr/>
          <p:nvPr/>
        </p:nvSpPr>
        <p:spPr>
          <a:xfrm>
            <a:off x="3072940" y="2419396"/>
            <a:ext cx="171452" cy="17145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cxnSp>
        <p:nvCxnSpPr>
          <p:cNvPr id="23" name="Straight Connector 22"/>
          <p:cNvCxnSpPr/>
          <p:nvPr/>
        </p:nvCxnSpPr>
        <p:spPr>
          <a:xfrm>
            <a:off x="2987215" y="2601930"/>
            <a:ext cx="342902" cy="953"/>
          </a:xfrm>
          <a:prstGeom prst="line">
            <a:avLst/>
          </a:prstGeom>
          <a:ln w="508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122455" y="2386676"/>
            <a:ext cx="65183" cy="654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sp>
        <p:nvSpPr>
          <p:cNvPr id="25" name="Oval 24"/>
          <p:cNvSpPr/>
          <p:nvPr/>
        </p:nvSpPr>
        <p:spPr>
          <a:xfrm>
            <a:off x="2395260" y="1693190"/>
            <a:ext cx="65183" cy="654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sp>
        <p:nvSpPr>
          <p:cNvPr id="26" name="TextBox 25"/>
          <p:cNvSpPr txBox="1"/>
          <p:nvPr/>
        </p:nvSpPr>
        <p:spPr>
          <a:xfrm>
            <a:off x="2136557" y="1387587"/>
            <a:ext cx="26481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endParaRPr lang="de-DE" sz="1013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2131067" y="1426896"/>
            <a:ext cx="0" cy="371009"/>
          </a:xfrm>
          <a:prstGeom prst="straightConnector1">
            <a:avLst/>
          </a:prstGeom>
          <a:ln w="19050">
            <a:solidFill>
              <a:srgbClr val="0070C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149802" y="1843247"/>
            <a:ext cx="302262" cy="54864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1971804" y="2386676"/>
            <a:ext cx="674594" cy="521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 33"/>
          <p:cNvSpPr/>
          <p:nvPr/>
        </p:nvSpPr>
        <p:spPr>
          <a:xfrm>
            <a:off x="2285161" y="2243342"/>
            <a:ext cx="79836" cy="141694"/>
          </a:xfrm>
          <a:custGeom>
            <a:avLst/>
            <a:gdLst>
              <a:gd name="connsiteX0" fmla="*/ 650 w 106448"/>
              <a:gd name="connsiteY0" fmla="*/ 188925 h 188925"/>
              <a:gd name="connsiteX1" fmla="*/ 15764 w 106448"/>
              <a:gd name="connsiteY1" fmla="*/ 60456 h 188925"/>
              <a:gd name="connsiteX2" fmla="*/ 106448 w 106448"/>
              <a:gd name="connsiteY2" fmla="*/ 0 h 188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448" h="188925">
                <a:moveTo>
                  <a:pt x="650" y="188925"/>
                </a:moveTo>
                <a:cubicBezTo>
                  <a:pt x="-610" y="140434"/>
                  <a:pt x="-1869" y="91943"/>
                  <a:pt x="15764" y="60456"/>
                </a:cubicBezTo>
                <a:cubicBezTo>
                  <a:pt x="33397" y="28969"/>
                  <a:pt x="69922" y="14484"/>
                  <a:pt x="106448" y="0"/>
                </a:cubicBezTo>
              </a:path>
            </a:pathLst>
          </a:cu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sp>
        <p:nvSpPr>
          <p:cNvPr id="35" name="TextBox 34"/>
          <p:cNvSpPr txBox="1"/>
          <p:nvPr/>
        </p:nvSpPr>
        <p:spPr>
          <a:xfrm>
            <a:off x="1954045" y="2122025"/>
            <a:ext cx="35939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60</a:t>
            </a:r>
            <a:r>
              <a:rPr lang="fr-CH" sz="1013" baseline="30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1765217" y="3814044"/>
            <a:ext cx="1397219" cy="1404000"/>
            <a:chOff x="1259632" y="2564904"/>
            <a:chExt cx="1440000" cy="1440000"/>
          </a:xfrm>
        </p:grpSpPr>
        <p:sp>
          <p:nvSpPr>
            <p:cNvPr id="62" name="Arc 61"/>
            <p:cNvSpPr/>
            <p:nvPr/>
          </p:nvSpPr>
          <p:spPr>
            <a:xfrm>
              <a:off x="1259632" y="2564904"/>
              <a:ext cx="1440000" cy="1440000"/>
            </a:xfrm>
            <a:prstGeom prst="arc">
              <a:avLst/>
            </a:prstGeom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 sz="1013"/>
            </a:p>
          </p:txBody>
        </p:sp>
        <p:sp>
          <p:nvSpPr>
            <p:cNvPr id="63" name="Arc 62"/>
            <p:cNvSpPr/>
            <p:nvPr/>
          </p:nvSpPr>
          <p:spPr>
            <a:xfrm rot="-5400000">
              <a:off x="1259632" y="2564904"/>
              <a:ext cx="1440000" cy="1440000"/>
            </a:xfrm>
            <a:prstGeom prst="arc">
              <a:avLst/>
            </a:prstGeom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 sz="1013"/>
            </a:p>
          </p:txBody>
        </p:sp>
      </p:grpSp>
      <p:sp>
        <p:nvSpPr>
          <p:cNvPr id="64" name="Oval 63"/>
          <p:cNvSpPr/>
          <p:nvPr/>
        </p:nvSpPr>
        <p:spPr>
          <a:xfrm>
            <a:off x="1732517" y="4504533"/>
            <a:ext cx="65183" cy="654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sp>
        <p:nvSpPr>
          <p:cNvPr id="65" name="Oval 64"/>
          <p:cNvSpPr/>
          <p:nvPr/>
        </p:nvSpPr>
        <p:spPr>
          <a:xfrm>
            <a:off x="3126225" y="4474810"/>
            <a:ext cx="65183" cy="654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sp>
        <p:nvSpPr>
          <p:cNvPr id="66" name="Oval 65"/>
          <p:cNvSpPr/>
          <p:nvPr/>
        </p:nvSpPr>
        <p:spPr>
          <a:xfrm>
            <a:off x="2399030" y="3781324"/>
            <a:ext cx="65183" cy="654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sp>
        <p:nvSpPr>
          <p:cNvPr id="67" name="TextBox 66"/>
          <p:cNvSpPr txBox="1"/>
          <p:nvPr/>
        </p:nvSpPr>
        <p:spPr>
          <a:xfrm>
            <a:off x="2124176" y="3546271"/>
            <a:ext cx="26481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endParaRPr lang="de-DE" sz="1013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2138466" y="3513469"/>
            <a:ext cx="0" cy="371009"/>
          </a:xfrm>
          <a:prstGeom prst="straightConnector1">
            <a:avLst/>
          </a:prstGeom>
          <a:ln w="19050">
            <a:solidFill>
              <a:srgbClr val="0070C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5544107" y="3730337"/>
            <a:ext cx="1397219" cy="1404000"/>
            <a:chOff x="1259632" y="2564904"/>
            <a:chExt cx="1440000" cy="1440000"/>
          </a:xfrm>
        </p:grpSpPr>
        <p:sp>
          <p:nvSpPr>
            <p:cNvPr id="41" name="Arc 40"/>
            <p:cNvSpPr/>
            <p:nvPr/>
          </p:nvSpPr>
          <p:spPr>
            <a:xfrm>
              <a:off x="1259632" y="2564904"/>
              <a:ext cx="1440000" cy="1440000"/>
            </a:xfrm>
            <a:prstGeom prst="arc">
              <a:avLst/>
            </a:prstGeom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 sz="1013"/>
            </a:p>
          </p:txBody>
        </p:sp>
        <p:sp>
          <p:nvSpPr>
            <p:cNvPr id="42" name="Arc 41"/>
            <p:cNvSpPr/>
            <p:nvPr/>
          </p:nvSpPr>
          <p:spPr>
            <a:xfrm rot="-5400000">
              <a:off x="1259632" y="2564904"/>
              <a:ext cx="1440000" cy="1440000"/>
            </a:xfrm>
            <a:prstGeom prst="arc">
              <a:avLst/>
            </a:prstGeom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 sz="1013"/>
            </a:p>
          </p:txBody>
        </p:sp>
      </p:grpSp>
    </p:spTree>
    <p:extLst>
      <p:ext uri="{BB962C8B-B14F-4D97-AF65-F5344CB8AC3E}">
        <p14:creationId xmlns:p14="http://schemas.microsoft.com/office/powerpoint/2010/main" val="31565370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Poutres cantilever, arcs et portiques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695097"/>
            <a:ext cx="7726363" cy="3386772"/>
          </a:xfrm>
        </p:spPr>
        <p:txBody>
          <a:bodyPr/>
          <a:lstStyle/>
          <a:p>
            <a:pPr marL="0" indent="0">
              <a:buNone/>
            </a:pPr>
            <a:r>
              <a:rPr lang="fr-CH" dirty="0"/>
              <a:t>Portiques à trois articulations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45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9</a:t>
            </a: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676" y="1093423"/>
            <a:ext cx="2589806" cy="204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109" y="951570"/>
            <a:ext cx="1744826" cy="1141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307" y="2309251"/>
            <a:ext cx="1744826" cy="1141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99"/>
          <a:stretch/>
        </p:blipFill>
        <p:spPr bwMode="auto">
          <a:xfrm>
            <a:off x="1763688" y="3477108"/>
            <a:ext cx="1107982" cy="1141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472" y="3813888"/>
            <a:ext cx="1744826" cy="1141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66"/>
          <a:stretch/>
        </p:blipFill>
        <p:spPr bwMode="auto">
          <a:xfrm>
            <a:off x="3275856" y="3651870"/>
            <a:ext cx="642684" cy="1141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34335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>
                <a:solidFill>
                  <a:prstClr val="black"/>
                </a:solidFill>
              </a:rPr>
              <a:t>Poutres: Diagrammes NVM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CH" sz="1500" dirty="0"/>
              <a:t>Théorème des 2 moments (Superposition)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46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9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927084" y="879826"/>
            <a:ext cx="6090230" cy="40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13" b="1" dirty="0">
                <a:latin typeface="Arial" pitchFamily="34" charset="0"/>
                <a:cs typeface="Arial" pitchFamily="34" charset="0"/>
              </a:rPr>
              <a:t>Exemple 1: Fragment en équilibre (efforts intérieurs sont montrés dans leur sens actuels, non dans le sens positif):</a:t>
            </a: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635" y="2031690"/>
            <a:ext cx="2148956" cy="1000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8" name="Oval 147"/>
          <p:cNvSpPr/>
          <p:nvPr/>
        </p:nvSpPr>
        <p:spPr>
          <a:xfrm>
            <a:off x="5905436" y="2356859"/>
            <a:ext cx="216024" cy="2320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sp>
        <p:nvSpPr>
          <p:cNvPr id="149" name="TextBox 148"/>
          <p:cNvSpPr txBox="1"/>
          <p:nvPr/>
        </p:nvSpPr>
        <p:spPr>
          <a:xfrm>
            <a:off x="5857097" y="2247714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400" dirty="0">
                <a:latin typeface="Arial" pitchFamily="34" charset="0"/>
                <a:cs typeface="Arial" pitchFamily="34" charset="0"/>
              </a:rPr>
              <a:t>+</a:t>
            </a:r>
          </a:p>
        </p:txBody>
      </p:sp>
      <p:sp>
        <p:nvSpPr>
          <p:cNvPr id="151" name="Oval 150"/>
          <p:cNvSpPr/>
          <p:nvPr/>
        </p:nvSpPr>
        <p:spPr>
          <a:xfrm>
            <a:off x="3492892" y="2421740"/>
            <a:ext cx="216024" cy="2320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sp>
        <p:nvSpPr>
          <p:cNvPr id="152" name="TextBox 151"/>
          <p:cNvSpPr txBox="1"/>
          <p:nvPr/>
        </p:nvSpPr>
        <p:spPr>
          <a:xfrm>
            <a:off x="3444553" y="2312595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400" dirty="0">
                <a:latin typeface="Arial" pitchFamily="34" charset="0"/>
                <a:cs typeface="Arial" pitchFamily="34" charset="0"/>
              </a:rPr>
              <a:t>=</a:t>
            </a:r>
          </a:p>
        </p:txBody>
      </p:sp>
      <p:cxnSp>
        <p:nvCxnSpPr>
          <p:cNvPr id="153" name="Straight Connector 152"/>
          <p:cNvCxnSpPr/>
          <p:nvPr/>
        </p:nvCxnSpPr>
        <p:spPr>
          <a:xfrm>
            <a:off x="4247964" y="3752216"/>
            <a:ext cx="10801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6445861" y="3842323"/>
            <a:ext cx="10801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1812052" y="3752216"/>
            <a:ext cx="10801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Oval 159"/>
          <p:cNvSpPr/>
          <p:nvPr/>
        </p:nvSpPr>
        <p:spPr>
          <a:xfrm>
            <a:off x="3486212" y="3591331"/>
            <a:ext cx="216024" cy="2320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sp>
        <p:nvSpPr>
          <p:cNvPr id="161" name="TextBox 160"/>
          <p:cNvSpPr txBox="1"/>
          <p:nvPr/>
        </p:nvSpPr>
        <p:spPr>
          <a:xfrm>
            <a:off x="3437874" y="3482186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400" dirty="0">
                <a:latin typeface="Arial" pitchFamily="34" charset="0"/>
                <a:cs typeface="Arial" pitchFamily="34" charset="0"/>
              </a:rPr>
              <a:t>=</a:t>
            </a:r>
          </a:p>
        </p:txBody>
      </p:sp>
      <p:sp>
        <p:nvSpPr>
          <p:cNvPr id="162" name="Oval 161"/>
          <p:cNvSpPr/>
          <p:nvPr/>
        </p:nvSpPr>
        <p:spPr>
          <a:xfrm>
            <a:off x="5965261" y="3700476"/>
            <a:ext cx="216024" cy="2320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sp>
        <p:nvSpPr>
          <p:cNvPr id="163" name="TextBox 162"/>
          <p:cNvSpPr txBox="1"/>
          <p:nvPr/>
        </p:nvSpPr>
        <p:spPr>
          <a:xfrm>
            <a:off x="5916922" y="3591331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400" dirty="0">
                <a:latin typeface="Arial" pitchFamily="34" charset="0"/>
                <a:cs typeface="Arial" pitchFamily="34" charset="0"/>
              </a:rPr>
              <a:t>+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1366736" y="3532925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400" dirty="0"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pic>
        <p:nvPicPr>
          <p:cNvPr id="604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867" y="2078737"/>
            <a:ext cx="2033573" cy="953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2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185" y="2116348"/>
            <a:ext cx="1553471" cy="922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50011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>
                <a:solidFill>
                  <a:prstClr val="black"/>
                </a:solidFill>
              </a:rPr>
              <a:t>Poutres: Diagrammes NVM</a:t>
            </a:r>
            <a:endParaRPr lang="fr-CH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4" r="31495" b="63745"/>
          <a:stretch/>
        </p:blipFill>
        <p:spPr>
          <a:xfrm>
            <a:off x="1763688" y="1491630"/>
            <a:ext cx="5315016" cy="284180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47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9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485900" y="735547"/>
            <a:ext cx="6172200" cy="385907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sz="1500" dirty="0"/>
              <a:t>Exemple d’application du théorème des 2 moments </a:t>
            </a:r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4" t="23345" r="31495" b="63745"/>
          <a:stretch/>
        </p:blipFill>
        <p:spPr>
          <a:xfrm>
            <a:off x="1763688" y="2665084"/>
            <a:ext cx="5315016" cy="1011888"/>
          </a:xfrm>
          <a:prstGeom prst="rect">
            <a:avLst/>
          </a:prstGeom>
        </p:spPr>
      </p:pic>
      <p:pic>
        <p:nvPicPr>
          <p:cNvPr id="10" name="Content Placeholder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4" t="23345" r="31495" b="63745"/>
          <a:stretch/>
        </p:blipFill>
        <p:spPr>
          <a:xfrm>
            <a:off x="2685984" y="3961222"/>
            <a:ext cx="5315016" cy="101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783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>
                <a:solidFill>
                  <a:prstClr val="black"/>
                </a:solidFill>
              </a:rPr>
              <a:t>Poutres: Diagrammes NVM</a:t>
            </a:r>
            <a:endParaRPr lang="fr-CH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4" r="31495" b="63745"/>
          <a:stretch/>
        </p:blipFill>
        <p:spPr>
          <a:xfrm>
            <a:off x="1763688" y="1491630"/>
            <a:ext cx="5315016" cy="284180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48</a:t>
            </a:fld>
            <a:endParaRPr lang="fr-CH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485900" y="735547"/>
            <a:ext cx="6172200" cy="385907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sz="1500" dirty="0"/>
              <a:t>Exemple d’application du théorème des 2 moments </a:t>
            </a:r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4" t="23345" r="31495" b="63745"/>
          <a:stretch/>
        </p:blipFill>
        <p:spPr>
          <a:xfrm>
            <a:off x="1763688" y="2665084"/>
            <a:ext cx="5315016" cy="1011888"/>
          </a:xfrm>
          <a:prstGeom prst="rect">
            <a:avLst/>
          </a:prstGeom>
        </p:spPr>
      </p:pic>
      <p:pic>
        <p:nvPicPr>
          <p:cNvPr id="10" name="Content Placeholder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4" t="23345" r="31495" b="63745"/>
          <a:stretch/>
        </p:blipFill>
        <p:spPr>
          <a:xfrm>
            <a:off x="1763688" y="3961222"/>
            <a:ext cx="5315016" cy="101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6523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>
                <a:solidFill>
                  <a:prstClr val="black"/>
                </a:solidFill>
              </a:rPr>
              <a:t>Poutres: Diagrammes NVM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CH" sz="1500" dirty="0"/>
              <a:t>Théorème des 2 moments (Superposition)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49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9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560112" y="1145518"/>
            <a:ext cx="6090230" cy="40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13" b="1" dirty="0">
                <a:latin typeface="Arial" pitchFamily="34" charset="0"/>
                <a:cs typeface="Arial" pitchFamily="34" charset="0"/>
              </a:rPr>
              <a:t>Exemple 2: Fragment en équilibre (efforts intérieurs sont montrés dans leur sens actuels, non dans le sens positif):</a:t>
            </a:r>
          </a:p>
        </p:txBody>
      </p:sp>
      <p:sp>
        <p:nvSpPr>
          <p:cNvPr id="148" name="Oval 147"/>
          <p:cNvSpPr/>
          <p:nvPr/>
        </p:nvSpPr>
        <p:spPr>
          <a:xfrm>
            <a:off x="5905436" y="2410865"/>
            <a:ext cx="216024" cy="2320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sp>
        <p:nvSpPr>
          <p:cNvPr id="149" name="TextBox 148"/>
          <p:cNvSpPr txBox="1"/>
          <p:nvPr/>
        </p:nvSpPr>
        <p:spPr>
          <a:xfrm>
            <a:off x="5857097" y="2301720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400" dirty="0">
                <a:latin typeface="Arial" pitchFamily="34" charset="0"/>
                <a:cs typeface="Arial" pitchFamily="34" charset="0"/>
              </a:rPr>
              <a:t>+</a:t>
            </a:r>
          </a:p>
        </p:txBody>
      </p:sp>
      <p:sp>
        <p:nvSpPr>
          <p:cNvPr id="151" name="Oval 150"/>
          <p:cNvSpPr/>
          <p:nvPr/>
        </p:nvSpPr>
        <p:spPr>
          <a:xfrm>
            <a:off x="3492892" y="2475746"/>
            <a:ext cx="216024" cy="2320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sp>
        <p:nvSpPr>
          <p:cNvPr id="152" name="TextBox 151"/>
          <p:cNvSpPr txBox="1"/>
          <p:nvPr/>
        </p:nvSpPr>
        <p:spPr>
          <a:xfrm>
            <a:off x="3444553" y="2366601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400" dirty="0">
                <a:latin typeface="Arial" pitchFamily="34" charset="0"/>
                <a:cs typeface="Arial" pitchFamily="34" charset="0"/>
              </a:rPr>
              <a:t>=</a:t>
            </a:r>
          </a:p>
        </p:txBody>
      </p:sp>
      <p:cxnSp>
        <p:nvCxnSpPr>
          <p:cNvPr id="153" name="Straight Connector 152"/>
          <p:cNvCxnSpPr/>
          <p:nvPr/>
        </p:nvCxnSpPr>
        <p:spPr>
          <a:xfrm>
            <a:off x="4247964" y="3860228"/>
            <a:ext cx="10801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6445861" y="3950335"/>
            <a:ext cx="10801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1812052" y="3860228"/>
            <a:ext cx="10801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Oval 159"/>
          <p:cNvSpPr/>
          <p:nvPr/>
        </p:nvSpPr>
        <p:spPr>
          <a:xfrm>
            <a:off x="3486212" y="3699343"/>
            <a:ext cx="216024" cy="2320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sp>
        <p:nvSpPr>
          <p:cNvPr id="161" name="TextBox 160"/>
          <p:cNvSpPr txBox="1"/>
          <p:nvPr/>
        </p:nvSpPr>
        <p:spPr>
          <a:xfrm>
            <a:off x="3437874" y="3590198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400" dirty="0">
                <a:latin typeface="Arial" pitchFamily="34" charset="0"/>
                <a:cs typeface="Arial" pitchFamily="34" charset="0"/>
              </a:rPr>
              <a:t>=</a:t>
            </a:r>
          </a:p>
        </p:txBody>
      </p:sp>
      <p:sp>
        <p:nvSpPr>
          <p:cNvPr id="162" name="Oval 161"/>
          <p:cNvSpPr/>
          <p:nvPr/>
        </p:nvSpPr>
        <p:spPr>
          <a:xfrm>
            <a:off x="5965261" y="3808488"/>
            <a:ext cx="216024" cy="2320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sp>
        <p:nvSpPr>
          <p:cNvPr id="163" name="TextBox 162"/>
          <p:cNvSpPr txBox="1"/>
          <p:nvPr/>
        </p:nvSpPr>
        <p:spPr>
          <a:xfrm>
            <a:off x="5916922" y="3699343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400" dirty="0">
                <a:latin typeface="Arial" pitchFamily="34" charset="0"/>
                <a:cs typeface="Arial" pitchFamily="34" charset="0"/>
              </a:rPr>
              <a:t>+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1366736" y="3640937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400" dirty="0"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325" y="2063308"/>
            <a:ext cx="2033573" cy="99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094" y="2141521"/>
            <a:ext cx="2037003" cy="953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445" y="2159399"/>
            <a:ext cx="1796952" cy="967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2598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4F9FCF0D-DC68-0543-B398-E97AA2AE7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448" y="1724503"/>
            <a:ext cx="4021367" cy="98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xmlns="" id="{8DE2039C-77F2-C642-ABBE-D9D8C14599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894299"/>
                <a:ext cx="7726363" cy="1564696"/>
              </a:xfrm>
            </p:spPr>
            <p:txBody>
              <a:bodyPr/>
              <a:lstStyle/>
              <a:p>
                <a:r>
                  <a:rPr lang="en-US" dirty="0"/>
                  <a:t>Charges: </a:t>
                </a:r>
                <a:r>
                  <a:rPr lang="en-US" dirty="0" err="1"/>
                  <a:t>poids</a:t>
                </a:r>
                <a:r>
                  <a:rPr lang="en-US" dirty="0"/>
                  <a:t> propre et charges </a:t>
                </a:r>
                <a:r>
                  <a:rPr lang="en-US" dirty="0" err="1"/>
                  <a:t>sismiques</a:t>
                </a:r>
                <a:endParaRPr lang="fr-CH" dirty="0"/>
              </a:p>
              <a:p>
                <a:r>
                  <a:rPr lang="fr-CH" dirty="0"/>
                  <a:t>Armature longitudinale: fonction de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fr-CH" dirty="0"/>
                  <a:t> et de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fr-CH" dirty="0"/>
              </a:p>
              <a:p>
                <a:r>
                  <a:rPr lang="fr-FR" dirty="0"/>
                  <a:t>Armature transversale: fonction de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fr-FR" dirty="0"/>
              </a:p>
              <a:p>
                <a:r>
                  <a:rPr lang="fr-FR" dirty="0"/>
                  <a:t>Etriers: </a:t>
                </a:r>
                <a:r>
                  <a:rPr lang="en-US" dirty="0"/>
                  <a:t>modes de rupture locale</a:t>
                </a:r>
                <a:endParaRPr lang="fr-CH" dirty="0"/>
              </a:p>
              <a:p>
                <a:pPr marL="0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DE2039C-77F2-C642-ABBE-D9D8C14599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894299"/>
                <a:ext cx="7726363" cy="1564696"/>
              </a:xfrm>
              <a:blipFill>
                <a:blip r:embed="rId3"/>
                <a:stretch>
                  <a:fillRect t="-40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xmlns="" id="{4F4AF31F-5292-514D-8430-76B906B81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Dimensionnement d’un refend en béton armé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58E2910-486D-D64B-928C-0CA46AF44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9080205-1E5D-9A46-B14C-9CEFD933C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DE5119D-8E46-534E-9FB2-394DA3DBC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DBF40F41-0280-B046-B29D-F56AB53964AF}"/>
              </a:ext>
            </a:extLst>
          </p:cNvPr>
          <p:cNvGrpSpPr/>
          <p:nvPr/>
        </p:nvGrpSpPr>
        <p:grpSpPr>
          <a:xfrm>
            <a:off x="2616412" y="2752698"/>
            <a:ext cx="1484746" cy="2152042"/>
            <a:chOff x="2027736" y="3528830"/>
            <a:chExt cx="1877940" cy="2721951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xmlns="" id="{65131EB8-1BEC-694E-9E6A-2F468498C3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05676" y="3528830"/>
              <a:ext cx="1800000" cy="27219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10568AF2-EB3D-E245-8D6E-C867D01FFA92}"/>
                </a:ext>
              </a:extLst>
            </p:cNvPr>
            <p:cNvSpPr txBox="1"/>
            <p:nvPr/>
          </p:nvSpPr>
          <p:spPr>
            <a:xfrm rot="-5400000">
              <a:off x="1723646" y="4624502"/>
              <a:ext cx="88517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CH" sz="1200" dirty="0" err="1"/>
                <a:t>Height</a:t>
              </a:r>
              <a:r>
                <a:rPr lang="fr-CH" sz="1200" dirty="0"/>
                <a:t> [m]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5C72254D-4500-2941-AACE-88DD2CEE3C75}"/>
              </a:ext>
            </a:extLst>
          </p:cNvPr>
          <p:cNvGrpSpPr/>
          <p:nvPr/>
        </p:nvGrpSpPr>
        <p:grpSpPr>
          <a:xfrm>
            <a:off x="4625003" y="2776981"/>
            <a:ext cx="1485221" cy="2152043"/>
            <a:chOff x="4277436" y="3553114"/>
            <a:chExt cx="1878540" cy="2721951"/>
          </a:xfrm>
        </p:grpSpPr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xmlns="" id="{129607A0-4D65-E242-9A1D-B00FB472C9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355976" y="3553114"/>
              <a:ext cx="1800000" cy="27219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81CC395F-FDBA-9F4A-8510-E918D09810C7}"/>
                </a:ext>
              </a:extLst>
            </p:cNvPr>
            <p:cNvSpPr txBox="1"/>
            <p:nvPr/>
          </p:nvSpPr>
          <p:spPr>
            <a:xfrm rot="-5400000">
              <a:off x="3973346" y="4638009"/>
              <a:ext cx="88517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CH" sz="1200" dirty="0" err="1"/>
                <a:t>Height</a:t>
              </a:r>
              <a:r>
                <a:rPr lang="fr-CH" sz="1200" dirty="0"/>
                <a:t> [m]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B2C48D0F-6D74-AB4E-BFFE-DB8678948288}"/>
              </a:ext>
            </a:extLst>
          </p:cNvPr>
          <p:cNvGrpSpPr/>
          <p:nvPr/>
        </p:nvGrpSpPr>
        <p:grpSpPr>
          <a:xfrm>
            <a:off x="6696165" y="2776980"/>
            <a:ext cx="1485221" cy="2152043"/>
            <a:chOff x="6437724" y="3544950"/>
            <a:chExt cx="1878540" cy="2721951"/>
          </a:xfrm>
        </p:grpSpPr>
        <p:pic>
          <p:nvPicPr>
            <p:cNvPr id="14" name="Picture 7">
              <a:extLst>
                <a:ext uri="{FF2B5EF4-FFF2-40B4-BE49-F238E27FC236}">
                  <a16:creationId xmlns:a16="http://schemas.microsoft.com/office/drawing/2014/main" xmlns="" id="{235C4058-38EC-D246-9C92-70C609034F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516264" y="3544950"/>
              <a:ext cx="1800000" cy="27219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9131DCAD-A631-A743-A924-5B5BA0F647FD}"/>
                </a:ext>
              </a:extLst>
            </p:cNvPr>
            <p:cNvSpPr txBox="1"/>
            <p:nvPr/>
          </p:nvSpPr>
          <p:spPr>
            <a:xfrm rot="-5400000">
              <a:off x="6133634" y="4639366"/>
              <a:ext cx="88517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CH" sz="1200" dirty="0" err="1"/>
                <a:t>Height</a:t>
              </a:r>
              <a:r>
                <a:rPr lang="fr-CH" sz="1200" dirty="0"/>
                <a:t> [m]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2DD3496A-88A6-A441-9055-AB9A8B86B001}"/>
              </a:ext>
            </a:extLst>
          </p:cNvPr>
          <p:cNvGrpSpPr/>
          <p:nvPr/>
        </p:nvGrpSpPr>
        <p:grpSpPr>
          <a:xfrm>
            <a:off x="1021477" y="2709328"/>
            <a:ext cx="1150141" cy="1914430"/>
            <a:chOff x="313184" y="3574951"/>
            <a:chExt cx="1378496" cy="229453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08EF28E8-6E2E-1E40-9B24-5B611F317A94}"/>
                </a:ext>
              </a:extLst>
            </p:cNvPr>
            <p:cNvSpPr/>
            <p:nvPr/>
          </p:nvSpPr>
          <p:spPr>
            <a:xfrm>
              <a:off x="849895" y="3780056"/>
              <a:ext cx="648072" cy="20773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xmlns="" id="{91460DE4-106C-8448-853C-A92F5478810E}"/>
                </a:ext>
              </a:extLst>
            </p:cNvPr>
            <p:cNvCxnSpPr/>
            <p:nvPr/>
          </p:nvCxnSpPr>
          <p:spPr>
            <a:xfrm>
              <a:off x="313184" y="3780056"/>
              <a:ext cx="5332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xmlns="" id="{1521E7EA-9A14-3C4F-AC32-0AC75A132A6D}"/>
                </a:ext>
              </a:extLst>
            </p:cNvPr>
            <p:cNvCxnSpPr/>
            <p:nvPr/>
          </p:nvCxnSpPr>
          <p:spPr>
            <a:xfrm>
              <a:off x="395536" y="4100224"/>
              <a:ext cx="4508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xmlns="" id="{7DE44B8E-E3D1-D34E-9001-8B978ECA829D}"/>
                </a:ext>
              </a:extLst>
            </p:cNvPr>
            <p:cNvCxnSpPr/>
            <p:nvPr/>
          </p:nvCxnSpPr>
          <p:spPr>
            <a:xfrm>
              <a:off x="467544" y="4393084"/>
              <a:ext cx="3788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xmlns="" id="{F2DD8A53-26C7-D945-899D-3B538E8DEE4D}"/>
                </a:ext>
              </a:extLst>
            </p:cNvPr>
            <p:cNvCxnSpPr/>
            <p:nvPr/>
          </p:nvCxnSpPr>
          <p:spPr>
            <a:xfrm>
              <a:off x="539552" y="4708984"/>
              <a:ext cx="322131" cy="97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xmlns="" id="{2486FDCF-F5E8-AD44-8355-F8BC7292ED38}"/>
                </a:ext>
              </a:extLst>
            </p:cNvPr>
            <p:cNvCxnSpPr/>
            <p:nvPr/>
          </p:nvCxnSpPr>
          <p:spPr>
            <a:xfrm>
              <a:off x="620980" y="5013176"/>
              <a:ext cx="2254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xmlns="" id="{6BD9CAA8-9E4B-8D47-9F96-6D6BD05A9533}"/>
                </a:ext>
              </a:extLst>
            </p:cNvPr>
            <p:cNvCxnSpPr/>
            <p:nvPr/>
          </p:nvCxnSpPr>
          <p:spPr>
            <a:xfrm>
              <a:off x="1177964" y="3574951"/>
              <a:ext cx="0" cy="2051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xmlns="" id="{3B6323FE-3F43-904A-839D-3CF44106AD4D}"/>
                </a:ext>
              </a:extLst>
            </p:cNvPr>
            <p:cNvCxnSpPr/>
            <p:nvPr/>
          </p:nvCxnSpPr>
          <p:spPr>
            <a:xfrm>
              <a:off x="1175512" y="3889062"/>
              <a:ext cx="0" cy="2051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xmlns="" id="{AA1F7585-E5FD-EB4F-9A12-7C45394D37B6}"/>
                </a:ext>
              </a:extLst>
            </p:cNvPr>
            <p:cNvCxnSpPr/>
            <p:nvPr/>
          </p:nvCxnSpPr>
          <p:spPr>
            <a:xfrm>
              <a:off x="1185750" y="4200028"/>
              <a:ext cx="0" cy="2051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xmlns="" id="{A2888002-71D6-B343-90FE-673595BFB10B}"/>
                </a:ext>
              </a:extLst>
            </p:cNvPr>
            <p:cNvCxnSpPr/>
            <p:nvPr/>
          </p:nvCxnSpPr>
          <p:spPr>
            <a:xfrm>
              <a:off x="1177964" y="4503879"/>
              <a:ext cx="0" cy="2051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xmlns="" id="{0C64F41A-F014-3043-B1FC-D485F97EA6E2}"/>
                </a:ext>
              </a:extLst>
            </p:cNvPr>
            <p:cNvCxnSpPr/>
            <p:nvPr/>
          </p:nvCxnSpPr>
          <p:spPr>
            <a:xfrm>
              <a:off x="1170035" y="5219098"/>
              <a:ext cx="0" cy="2051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xmlns="" id="{062CB35C-12D0-1A4B-8C41-926DF58E8CF8}"/>
                </a:ext>
              </a:extLst>
            </p:cNvPr>
            <p:cNvCxnSpPr/>
            <p:nvPr/>
          </p:nvCxnSpPr>
          <p:spPr>
            <a:xfrm>
              <a:off x="1177964" y="4808071"/>
              <a:ext cx="0" cy="2051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xmlns="" id="{06399014-B483-5642-BAD7-5128A255A686}"/>
                </a:ext>
              </a:extLst>
            </p:cNvPr>
            <p:cNvCxnSpPr/>
            <p:nvPr/>
          </p:nvCxnSpPr>
          <p:spPr>
            <a:xfrm>
              <a:off x="755576" y="5424203"/>
              <a:ext cx="1061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C826459B-7937-0D40-B1D3-3F1BBFC3F3C0}"/>
                </a:ext>
              </a:extLst>
            </p:cNvPr>
            <p:cNvCxnSpPr/>
            <p:nvPr/>
          </p:nvCxnSpPr>
          <p:spPr>
            <a:xfrm>
              <a:off x="620980" y="5869482"/>
              <a:ext cx="1070700" cy="0"/>
            </a:xfrm>
            <a:prstGeom prst="line">
              <a:avLst/>
            </a:prstGeom>
            <a:ln w="47625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81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>
                <a:solidFill>
                  <a:prstClr val="black"/>
                </a:solidFill>
              </a:rPr>
              <a:t>Poutres: Diagrammes NVM</a:t>
            </a:r>
            <a:endParaRPr lang="fr-CH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7" t="55683" r="30612" b="8062"/>
          <a:stretch/>
        </p:blipFill>
        <p:spPr>
          <a:xfrm>
            <a:off x="1763688" y="1167594"/>
            <a:ext cx="5315016" cy="284180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50</a:t>
            </a:fld>
            <a:endParaRPr lang="fr-CH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485900" y="735547"/>
            <a:ext cx="6172200" cy="385907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sz="1500" dirty="0"/>
              <a:t>Exemple d’application du théorème des 2 moments </a:t>
            </a:r>
          </a:p>
        </p:txBody>
      </p:sp>
      <p:pic>
        <p:nvPicPr>
          <p:cNvPr id="10" name="Content Placeholder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7" t="83162" r="30612" b="8062"/>
          <a:stretch/>
        </p:blipFill>
        <p:spPr>
          <a:xfrm>
            <a:off x="1768842" y="3942894"/>
            <a:ext cx="5315016" cy="687852"/>
          </a:xfrm>
          <a:prstGeom prst="rect">
            <a:avLst/>
          </a:prstGeom>
        </p:spPr>
      </p:pic>
      <p:pic>
        <p:nvPicPr>
          <p:cNvPr id="11" name="Content Placeholder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7" t="83162" r="30612" b="8062"/>
          <a:stretch/>
        </p:blipFill>
        <p:spPr>
          <a:xfrm>
            <a:off x="1762904" y="2664074"/>
            <a:ext cx="5315016" cy="68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3573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>
                <a:solidFill>
                  <a:prstClr val="black"/>
                </a:solidFill>
              </a:rPr>
              <a:t>Poutres: Diagrammes NVM</a:t>
            </a:r>
            <a:endParaRPr lang="fr-CH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7" t="55683" r="30612" b="8062"/>
          <a:stretch/>
        </p:blipFill>
        <p:spPr>
          <a:xfrm>
            <a:off x="1763688" y="1167594"/>
            <a:ext cx="5315016" cy="284180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51</a:t>
            </a:fld>
            <a:endParaRPr lang="fr-CH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485900" y="735547"/>
            <a:ext cx="6172200" cy="385907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sz="1500" dirty="0"/>
              <a:t>Exemple d’application du théorème des 2 moments </a:t>
            </a:r>
          </a:p>
        </p:txBody>
      </p:sp>
      <p:pic>
        <p:nvPicPr>
          <p:cNvPr id="11" name="Content Placeholder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7" t="83162" r="30612" b="8062"/>
          <a:stretch/>
        </p:blipFill>
        <p:spPr>
          <a:xfrm>
            <a:off x="1762904" y="2664074"/>
            <a:ext cx="5315016" cy="6878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09682" y="3645475"/>
            <a:ext cx="279244" cy="24820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13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en-GB" sz="101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846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>
                <a:solidFill>
                  <a:prstClr val="black"/>
                </a:solidFill>
              </a:rPr>
              <a:t>Poutres: Diagrammes NVM</a:t>
            </a:r>
            <a:endParaRPr lang="fr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9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485900" y="735547"/>
            <a:ext cx="6172200" cy="385907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sz="1500" dirty="0"/>
              <a:t>Exemple d’application du théorème des 2 moments 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85361" y="-227804"/>
            <a:ext cx="3373279" cy="5948052"/>
          </a:xfrm>
        </p:spPr>
      </p:pic>
      <p:sp>
        <p:nvSpPr>
          <p:cNvPr id="10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057900" y="4836189"/>
            <a:ext cx="1600200" cy="273844"/>
          </a:xfrm>
        </p:spPr>
        <p:txBody>
          <a:bodyPr/>
          <a:lstStyle/>
          <a:p>
            <a:fld id="{C446FC52-84EC-40D0-A814-2FEA163048D8}" type="slidenum">
              <a:rPr lang="fr-CH" smtClean="0"/>
              <a:pPr/>
              <a:t>52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5246698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>
                <a:solidFill>
                  <a:prstClr val="black"/>
                </a:solidFill>
              </a:rPr>
              <a:t>Poutres: Diagrammes NVM</a:t>
            </a:r>
            <a:endParaRPr lang="fr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9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652" y="716406"/>
            <a:ext cx="6221310" cy="4108649"/>
          </a:xfrm>
          <a:prstGeom prst="rect">
            <a:avLst/>
          </a:prstGeom>
        </p:spPr>
      </p:pic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057900" y="4836189"/>
            <a:ext cx="1600200" cy="273844"/>
          </a:xfrm>
        </p:spPr>
        <p:txBody>
          <a:bodyPr/>
          <a:lstStyle/>
          <a:p>
            <a:fld id="{C446FC52-84EC-40D0-A814-2FEA163048D8}" type="slidenum">
              <a:rPr lang="fr-CH" smtClean="0"/>
              <a:pPr/>
              <a:t>53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5178704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>
                <a:solidFill>
                  <a:prstClr val="black"/>
                </a:solidFill>
              </a:rPr>
              <a:t>Poutres: Diagrammes NVM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071319"/>
            <a:ext cx="7726363" cy="338677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CH" sz="1650" dirty="0"/>
              <a:t>Diagrammes NVM</a:t>
            </a:r>
          </a:p>
          <a:p>
            <a:pPr marL="0" indent="0">
              <a:buNone/>
            </a:pPr>
            <a:endParaRPr lang="fr-CH" sz="1650" dirty="0"/>
          </a:p>
          <a:p>
            <a:pPr marL="0" indent="0">
              <a:spcBef>
                <a:spcPts val="900"/>
              </a:spcBef>
              <a:buNone/>
            </a:pPr>
            <a:r>
              <a:rPr lang="fr-CH" sz="1650" dirty="0"/>
              <a:t>1) </a:t>
            </a:r>
            <a:r>
              <a:rPr lang="fr-CH" sz="1425" dirty="0"/>
              <a:t>Poutres droites avec des charges concentrées ou charges uniformément réparties</a:t>
            </a:r>
          </a:p>
          <a:p>
            <a:pPr>
              <a:spcBef>
                <a:spcPts val="900"/>
              </a:spcBef>
              <a:buFont typeface="Wingdings"/>
              <a:buChar char="à"/>
            </a:pPr>
            <a:r>
              <a:rPr lang="fr-CH" sz="1425" dirty="0">
                <a:sym typeface="Wingdings" pitchFamily="2" charset="2"/>
              </a:rPr>
              <a:t>Règles pour la construction rapide des diagrammes NVM</a:t>
            </a:r>
          </a:p>
          <a:p>
            <a:pPr>
              <a:spcBef>
                <a:spcPts val="900"/>
              </a:spcBef>
              <a:buFontTx/>
              <a:buChar char="-"/>
            </a:pPr>
            <a:r>
              <a:rPr lang="fr-CH" sz="1425" dirty="0">
                <a:sym typeface="Wingdings" pitchFamily="2" charset="2"/>
              </a:rPr>
              <a:t>Calculer seulement les valeurs caractéristiques</a:t>
            </a:r>
          </a:p>
          <a:p>
            <a:pPr lvl="1">
              <a:spcBef>
                <a:spcPts val="900"/>
              </a:spcBef>
              <a:buFontTx/>
              <a:buChar char="-"/>
            </a:pPr>
            <a:r>
              <a:rPr lang="fr-CH" sz="1425" dirty="0">
                <a:sym typeface="Wingdings" pitchFamily="2" charset="2"/>
              </a:rPr>
              <a:t>Valeurs aux extrémités de poutre</a:t>
            </a:r>
          </a:p>
          <a:p>
            <a:pPr lvl="1">
              <a:spcBef>
                <a:spcPts val="900"/>
              </a:spcBef>
              <a:buFontTx/>
              <a:buChar char="-"/>
            </a:pPr>
            <a:r>
              <a:rPr lang="fr-CH" sz="1425" dirty="0">
                <a:sym typeface="Wingdings" pitchFamily="2" charset="2"/>
              </a:rPr>
              <a:t>Valeurs maximales / minimales</a:t>
            </a:r>
          </a:p>
          <a:p>
            <a:pPr lvl="1">
              <a:spcBef>
                <a:spcPts val="900"/>
              </a:spcBef>
              <a:buFontTx/>
              <a:buChar char="-"/>
            </a:pPr>
            <a:r>
              <a:rPr lang="fr-CH" sz="1425" dirty="0">
                <a:sym typeface="Wingdings" pitchFamily="2" charset="2"/>
              </a:rPr>
              <a:t>Valeurs où des charges concentrées sont appliquées</a:t>
            </a:r>
          </a:p>
          <a:p>
            <a:pPr>
              <a:spcBef>
                <a:spcPts val="900"/>
              </a:spcBef>
              <a:buFontTx/>
              <a:buChar char="-"/>
            </a:pPr>
            <a:endParaRPr lang="fr-CH" sz="1425" dirty="0">
              <a:sym typeface="Wingdings" pitchFamily="2" charset="2"/>
            </a:endParaRPr>
          </a:p>
          <a:p>
            <a:pPr marL="0" indent="0">
              <a:spcBef>
                <a:spcPts val="900"/>
              </a:spcBef>
              <a:buNone/>
            </a:pPr>
            <a:r>
              <a:rPr lang="fr-CH" sz="1425" dirty="0">
                <a:sym typeface="Wingdings" pitchFamily="2" charset="2"/>
              </a:rPr>
              <a:t>2) Autres cas:</a:t>
            </a:r>
          </a:p>
          <a:p>
            <a:pPr lvl="1">
              <a:spcBef>
                <a:spcPts val="900"/>
              </a:spcBef>
              <a:buFontTx/>
              <a:buChar char="-"/>
            </a:pPr>
            <a:r>
              <a:rPr lang="fr-CH" sz="1425" dirty="0">
                <a:sym typeface="Wingdings" pitchFamily="2" charset="2"/>
              </a:rPr>
              <a:t>Equilibre point par l’équilibre des fragments</a:t>
            </a:r>
          </a:p>
          <a:p>
            <a:pPr lvl="1">
              <a:spcBef>
                <a:spcPts val="900"/>
              </a:spcBef>
              <a:buFontTx/>
              <a:buChar char="-"/>
            </a:pPr>
            <a:r>
              <a:rPr lang="fr-CH" sz="1425" dirty="0">
                <a:sym typeface="Wingdings" pitchFamily="2" charset="2"/>
              </a:rPr>
              <a:t>N, V, M dérivé des équations différentielles d’équilibre</a:t>
            </a:r>
            <a:endParaRPr lang="fr-CH" sz="1425" dirty="0"/>
          </a:p>
          <a:p>
            <a:pPr>
              <a:spcBef>
                <a:spcPts val="900"/>
              </a:spcBef>
              <a:buFontTx/>
              <a:buChar char="-"/>
            </a:pPr>
            <a:endParaRPr lang="fr-CH" sz="1425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54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9</a:t>
            </a:r>
          </a:p>
        </p:txBody>
      </p:sp>
    </p:spTree>
    <p:extLst>
      <p:ext uri="{BB962C8B-B14F-4D97-AF65-F5344CB8AC3E}">
        <p14:creationId xmlns:p14="http://schemas.microsoft.com/office/powerpoint/2010/main" val="35770137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659" y="798376"/>
            <a:ext cx="6102677" cy="43656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>
                <a:solidFill>
                  <a:prstClr val="black"/>
                </a:solidFill>
              </a:rPr>
              <a:t>Poutres: Diagrammes NVM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656890"/>
            <a:ext cx="6172200" cy="3859076"/>
          </a:xfrm>
        </p:spPr>
        <p:txBody>
          <a:bodyPr/>
          <a:lstStyle/>
          <a:p>
            <a:pPr marL="0" indent="0">
              <a:buNone/>
            </a:pPr>
            <a:r>
              <a:rPr lang="fr-CH" sz="1500" dirty="0"/>
              <a:t>Cas à connaître par cœur</a:t>
            </a:r>
          </a:p>
          <a:p>
            <a:pPr marL="0" indent="0">
              <a:buNone/>
            </a:pPr>
            <a:endParaRPr lang="fr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55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9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35698" y="921083"/>
            <a:ext cx="30649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b="1" dirty="0"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38174" y="912270"/>
            <a:ext cx="27924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b="1" dirty="0">
                <a:latin typeface="Times New Roman" pitchFamily="18" charset="0"/>
                <a:cs typeface="Times New Roman" pitchFamily="18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1833665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FBAE9B5C-979B-744D-8C2C-6A37382DC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2" y="728425"/>
            <a:ext cx="2428875" cy="398462"/>
          </a:xfrm>
        </p:spPr>
        <p:txBody>
          <a:bodyPr>
            <a:normAutofit/>
          </a:bodyPr>
          <a:lstStyle/>
          <a:p>
            <a:r>
              <a:rPr lang="fr-FR" sz="1400" dirty="0"/>
              <a:t>Schéma statique: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82FB149F-8C80-DB47-85E3-A5C986D11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de déformée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5EA39E4-58DD-884E-BAE6-2417BBC22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D4DFBE3-B5B6-C947-ADB0-65C331746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6BB1CF7-39A6-C443-A63F-1C70AA08A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56</a:t>
            </a:fld>
            <a:endParaRPr lang="fr-FR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xmlns="" id="{C6A14A0C-648F-F441-BB82-8D9411B97D92}"/>
              </a:ext>
            </a:extLst>
          </p:cNvPr>
          <p:cNvSpPr txBox="1">
            <a:spLocks/>
          </p:cNvSpPr>
          <p:nvPr/>
        </p:nvSpPr>
        <p:spPr>
          <a:xfrm>
            <a:off x="904872" y="3345931"/>
            <a:ext cx="2428875" cy="39846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lang="fr-FR" sz="1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/>
              <a:t>Corps </a:t>
            </a:r>
            <a:r>
              <a:rPr lang="en-GB" sz="1400" dirty="0" err="1"/>
              <a:t>isolé</a:t>
            </a:r>
            <a:r>
              <a:rPr lang="en-GB" sz="1400" dirty="0"/>
              <a:t>: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xmlns="" id="{01553735-510F-284D-A8D2-1CF3A048EAC8}"/>
              </a:ext>
            </a:extLst>
          </p:cNvPr>
          <p:cNvSpPr txBox="1">
            <a:spLocks/>
          </p:cNvSpPr>
          <p:nvPr/>
        </p:nvSpPr>
        <p:spPr>
          <a:xfrm>
            <a:off x="4632647" y="3345931"/>
            <a:ext cx="2428875" cy="39846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lang="fr-FR" sz="1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 err="1"/>
              <a:t>Déformée</a:t>
            </a:r>
            <a:r>
              <a:rPr lang="en-GB" sz="1400" dirty="0"/>
              <a:t>: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xmlns="" id="{0D3847E3-359E-9244-9E9F-6B54DC9F4DAB}"/>
              </a:ext>
            </a:extLst>
          </p:cNvPr>
          <p:cNvSpPr txBox="1">
            <a:spLocks/>
          </p:cNvSpPr>
          <p:nvPr/>
        </p:nvSpPr>
        <p:spPr>
          <a:xfrm>
            <a:off x="4632647" y="728425"/>
            <a:ext cx="2428875" cy="39846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lang="fr-FR" sz="1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/>
              <a:t>M: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8BE3F8AE-EF7A-CC40-A835-7BC6F9118B33}"/>
              </a:ext>
            </a:extLst>
          </p:cNvPr>
          <p:cNvGrpSpPr/>
          <p:nvPr/>
        </p:nvGrpSpPr>
        <p:grpSpPr>
          <a:xfrm>
            <a:off x="6147376" y="1063374"/>
            <a:ext cx="1481846" cy="1492944"/>
            <a:chOff x="4707257" y="2052368"/>
            <a:chExt cx="1818543" cy="1832163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BF6BEF35-D995-4847-A3A2-B064A6C97726}"/>
                </a:ext>
              </a:extLst>
            </p:cNvPr>
            <p:cNvCxnSpPr/>
            <p:nvPr/>
          </p:nvCxnSpPr>
          <p:spPr>
            <a:xfrm flipV="1">
              <a:off x="4716016" y="2065988"/>
              <a:ext cx="4192" cy="181854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815EDF14-0569-2E4B-AE30-3A9F6AC170D6}"/>
                </a:ext>
              </a:extLst>
            </p:cNvPr>
            <p:cNvCxnSpPr/>
            <p:nvPr/>
          </p:nvCxnSpPr>
          <p:spPr>
            <a:xfrm rot="5400000" flipV="1">
              <a:off x="5614433" y="1145192"/>
              <a:ext cx="4192" cy="181854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63AF401F-6CBB-FA4B-9DAC-81876A1E75B0}"/>
              </a:ext>
            </a:extLst>
          </p:cNvPr>
          <p:cNvGrpSpPr/>
          <p:nvPr/>
        </p:nvGrpSpPr>
        <p:grpSpPr>
          <a:xfrm>
            <a:off x="2338340" y="671275"/>
            <a:ext cx="1735843" cy="2220622"/>
            <a:chOff x="1125517" y="862659"/>
            <a:chExt cx="2515233" cy="3217676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xmlns="" id="{33F6FE58-93BC-8C4F-8610-5B9D4DFF229B}"/>
                </a:ext>
              </a:extLst>
            </p:cNvPr>
            <p:cNvCxnSpPr/>
            <p:nvPr/>
          </p:nvCxnSpPr>
          <p:spPr>
            <a:xfrm rot="5400000">
              <a:off x="1972614" y="1189710"/>
              <a:ext cx="555418" cy="75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DF58D3FC-EEDA-A74B-A246-3927070BA191}"/>
                </a:ext>
              </a:extLst>
            </p:cNvPr>
            <p:cNvSpPr/>
            <p:nvPr/>
          </p:nvSpPr>
          <p:spPr>
            <a:xfrm>
              <a:off x="1330189" y="1484784"/>
              <a:ext cx="1846924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DA514EAE-08B4-534B-91B9-6E53DAB47613}"/>
                </a:ext>
              </a:extLst>
            </p:cNvPr>
            <p:cNvCxnSpPr/>
            <p:nvPr/>
          </p:nvCxnSpPr>
          <p:spPr>
            <a:xfrm rot="5400000">
              <a:off x="1236085" y="3744168"/>
              <a:ext cx="250538" cy="29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A9DE0273-E646-2346-956F-FF893DFD449E}"/>
                </a:ext>
              </a:extLst>
            </p:cNvPr>
            <p:cNvCxnSpPr/>
            <p:nvPr/>
          </p:nvCxnSpPr>
          <p:spPr>
            <a:xfrm rot="5400000" flipH="1" flipV="1">
              <a:off x="1236085" y="3609869"/>
              <a:ext cx="250538" cy="2688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925DB0E1-8F6C-8647-ACA6-0C80E66F26D5}"/>
                </a:ext>
              </a:extLst>
            </p:cNvPr>
            <p:cNvCxnSpPr/>
            <p:nvPr/>
          </p:nvCxnSpPr>
          <p:spPr>
            <a:xfrm rot="5400000">
              <a:off x="3078075" y="3743168"/>
              <a:ext cx="250538" cy="29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0867ECE9-4DB1-9C4A-A3A1-7AF67CC4E8CF}"/>
                </a:ext>
              </a:extLst>
            </p:cNvPr>
            <p:cNvCxnSpPr/>
            <p:nvPr/>
          </p:nvCxnSpPr>
          <p:spPr>
            <a:xfrm rot="5400000" flipH="1" flipV="1">
              <a:off x="3078075" y="3608869"/>
              <a:ext cx="250538" cy="2688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504E3C75-EAFD-6041-852B-69F0E0B008C3}"/>
                </a:ext>
              </a:extLst>
            </p:cNvPr>
            <p:cNvSpPr txBox="1"/>
            <p:nvPr/>
          </p:nvSpPr>
          <p:spPr>
            <a:xfrm>
              <a:off x="1561653" y="3706484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L/2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E7E6D87E-2C06-5047-9B3E-0D6F6A709F00}"/>
                </a:ext>
              </a:extLst>
            </p:cNvPr>
            <p:cNvCxnSpPr/>
            <p:nvPr/>
          </p:nvCxnSpPr>
          <p:spPr>
            <a:xfrm>
              <a:off x="1217302" y="3744269"/>
              <a:ext cx="2222560" cy="139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7DBAA10D-B250-2F43-AD61-D342656D9509}"/>
                </a:ext>
              </a:extLst>
            </p:cNvPr>
            <p:cNvSpPr txBox="1"/>
            <p:nvPr/>
          </p:nvSpPr>
          <p:spPr>
            <a:xfrm>
              <a:off x="2227510" y="862659"/>
              <a:ext cx="291362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</a:t>
              </a:r>
              <a:endParaRPr lang="de-DE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9C7A9C52-F7A4-614D-A0C6-ABB4E860DF90}"/>
                </a:ext>
              </a:extLst>
            </p:cNvPr>
            <p:cNvSpPr/>
            <p:nvPr/>
          </p:nvSpPr>
          <p:spPr>
            <a:xfrm rot="5400000">
              <a:off x="424429" y="2378924"/>
              <a:ext cx="1846924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57A528B9-CF9C-6344-A813-A22248DCA065}"/>
                </a:ext>
              </a:extLst>
            </p:cNvPr>
            <p:cNvCxnSpPr/>
            <p:nvPr/>
          </p:nvCxnSpPr>
          <p:spPr>
            <a:xfrm>
              <a:off x="1125517" y="3333051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3D173613-ECE8-2941-A5DE-310E78CAD57E}"/>
                </a:ext>
              </a:extLst>
            </p:cNvPr>
            <p:cNvCxnSpPr/>
            <p:nvPr/>
          </p:nvCxnSpPr>
          <p:spPr>
            <a:xfrm rot="5400000">
              <a:off x="2128382" y="3770298"/>
              <a:ext cx="250538" cy="29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1E6A1C47-C4FC-0041-9538-1283C28CC653}"/>
                </a:ext>
              </a:extLst>
            </p:cNvPr>
            <p:cNvCxnSpPr/>
            <p:nvPr/>
          </p:nvCxnSpPr>
          <p:spPr>
            <a:xfrm rot="5400000" flipH="1" flipV="1">
              <a:off x="2128382" y="3635999"/>
              <a:ext cx="250538" cy="2688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9B4F30EA-D61D-064C-A867-6B0AD610F1FE}"/>
                </a:ext>
              </a:extLst>
            </p:cNvPr>
            <p:cNvSpPr txBox="1"/>
            <p:nvPr/>
          </p:nvSpPr>
          <p:spPr>
            <a:xfrm>
              <a:off x="2529371" y="3711003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L/2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4CF90C18-8292-E54E-A4CC-6C289BEA8083}"/>
                </a:ext>
              </a:extLst>
            </p:cNvPr>
            <p:cNvGrpSpPr/>
            <p:nvPr/>
          </p:nvGrpSpPr>
          <p:grpSpPr>
            <a:xfrm rot="5400000">
              <a:off x="2403005" y="2352556"/>
              <a:ext cx="2222560" cy="252930"/>
              <a:chOff x="3534380" y="2886580"/>
              <a:chExt cx="2222560" cy="252930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xmlns="" id="{FEA35BDE-C75B-6A47-94F4-13932FACB236}"/>
                  </a:ext>
                </a:extLst>
              </p:cNvPr>
              <p:cNvCxnSpPr/>
              <p:nvPr/>
            </p:nvCxnSpPr>
            <p:spPr>
              <a:xfrm rot="5400000">
                <a:off x="3553163" y="3012747"/>
                <a:ext cx="250538" cy="29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xmlns="" id="{ABBE95E6-0D1C-2A41-B3E0-EBB5065D8E1B}"/>
                  </a:ext>
                </a:extLst>
              </p:cNvPr>
              <p:cNvCxnSpPr/>
              <p:nvPr/>
            </p:nvCxnSpPr>
            <p:spPr>
              <a:xfrm rot="5400000" flipH="1" flipV="1">
                <a:off x="3553163" y="2878448"/>
                <a:ext cx="250538" cy="2688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xmlns="" id="{03CAD7CF-B8CF-FC4F-88E1-4E487A02D2CC}"/>
                  </a:ext>
                </a:extLst>
              </p:cNvPr>
              <p:cNvCxnSpPr/>
              <p:nvPr/>
            </p:nvCxnSpPr>
            <p:spPr>
              <a:xfrm rot="5400000">
                <a:off x="5395153" y="3011747"/>
                <a:ext cx="250538" cy="29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xmlns="" id="{701AC2AC-8B51-2247-8080-5D138411996B}"/>
                  </a:ext>
                </a:extLst>
              </p:cNvPr>
              <p:cNvCxnSpPr/>
              <p:nvPr/>
            </p:nvCxnSpPr>
            <p:spPr>
              <a:xfrm rot="5400000" flipH="1" flipV="1">
                <a:off x="5395153" y="2877448"/>
                <a:ext cx="250538" cy="2688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xmlns="" id="{E68D31B7-11A7-414A-A96D-F05DAB6CCC9D}"/>
                  </a:ext>
                </a:extLst>
              </p:cNvPr>
              <p:cNvCxnSpPr/>
              <p:nvPr/>
            </p:nvCxnSpPr>
            <p:spPr>
              <a:xfrm>
                <a:off x="3534380" y="3012848"/>
                <a:ext cx="2222560" cy="139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43482B2B-4337-8848-86CF-D047CFDA94F1}"/>
              </a:ext>
            </a:extLst>
          </p:cNvPr>
          <p:cNvGrpSpPr/>
          <p:nvPr/>
        </p:nvGrpSpPr>
        <p:grpSpPr>
          <a:xfrm>
            <a:off x="2393472" y="3252321"/>
            <a:ext cx="1481846" cy="1492944"/>
            <a:chOff x="4707257" y="2052368"/>
            <a:chExt cx="1818543" cy="1832163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2F2A1F77-927D-9940-BB8C-7DC0414AB331}"/>
                </a:ext>
              </a:extLst>
            </p:cNvPr>
            <p:cNvCxnSpPr/>
            <p:nvPr/>
          </p:nvCxnSpPr>
          <p:spPr>
            <a:xfrm flipV="1">
              <a:off x="4716016" y="2065988"/>
              <a:ext cx="4192" cy="181854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9A264CC7-A9C8-8B4A-B0BC-B38B3FA232BE}"/>
                </a:ext>
              </a:extLst>
            </p:cNvPr>
            <p:cNvCxnSpPr/>
            <p:nvPr/>
          </p:nvCxnSpPr>
          <p:spPr>
            <a:xfrm rot="5400000" flipV="1">
              <a:off x="5614433" y="1145192"/>
              <a:ext cx="4192" cy="181854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FC1052D2-0181-4E42-ADC6-5E34EC51ADD4}"/>
              </a:ext>
            </a:extLst>
          </p:cNvPr>
          <p:cNvGrpSpPr/>
          <p:nvPr/>
        </p:nvGrpSpPr>
        <p:grpSpPr>
          <a:xfrm>
            <a:off x="6147376" y="3263419"/>
            <a:ext cx="1481846" cy="1492944"/>
            <a:chOff x="4707257" y="2052368"/>
            <a:chExt cx="1818543" cy="1832163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492E67A2-F836-644B-A274-30B4294A55DD}"/>
                </a:ext>
              </a:extLst>
            </p:cNvPr>
            <p:cNvCxnSpPr/>
            <p:nvPr/>
          </p:nvCxnSpPr>
          <p:spPr>
            <a:xfrm flipV="1">
              <a:off x="4716016" y="2065988"/>
              <a:ext cx="4192" cy="181854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7D646956-6759-C549-9DB8-602E19DF4B9F}"/>
                </a:ext>
              </a:extLst>
            </p:cNvPr>
            <p:cNvCxnSpPr/>
            <p:nvPr/>
          </p:nvCxnSpPr>
          <p:spPr>
            <a:xfrm rot="5400000" flipV="1">
              <a:off x="5614433" y="1145192"/>
              <a:ext cx="4192" cy="181854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954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5D834F87-9438-D345-8EC3-5DE20AFD5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de déformée (brouillon)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63ED4EF-D879-B547-96D6-0F401E99D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8223274-B77B-3246-A56A-792BE6063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73AC7C9-664F-EA48-B444-FCB7EF906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156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BB5C1D06-25EA-2A45-91EC-F1AE85B2D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Dimensionnement d’un refend (suite)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71CED09-9D1B-EB41-B38A-E225672A2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AFC9BD-3F78-4442-AFEA-03C1427B2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BAAB3A0-8AE6-C347-8721-50A5A9CB5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</a:t>
            </a:fld>
            <a:endParaRPr lang="fr-FR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xmlns="" id="{B323167E-2420-4E40-B7E3-5F3E010E7F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170674"/>
              </p:ext>
            </p:extLst>
          </p:nvPr>
        </p:nvGraphicFramePr>
        <p:xfrm>
          <a:off x="904875" y="673100"/>
          <a:ext cx="7726362" cy="42488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75454">
                  <a:extLst>
                    <a:ext uri="{9D8B030D-6E8A-4147-A177-3AD203B41FA5}">
                      <a16:colId xmlns:a16="http://schemas.microsoft.com/office/drawing/2014/main" xmlns="" val="2162289770"/>
                    </a:ext>
                  </a:extLst>
                </a:gridCol>
                <a:gridCol w="2575454">
                  <a:extLst>
                    <a:ext uri="{9D8B030D-6E8A-4147-A177-3AD203B41FA5}">
                      <a16:colId xmlns:a16="http://schemas.microsoft.com/office/drawing/2014/main" xmlns="" val="389000014"/>
                    </a:ext>
                  </a:extLst>
                </a:gridCol>
                <a:gridCol w="2575454">
                  <a:extLst>
                    <a:ext uri="{9D8B030D-6E8A-4147-A177-3AD203B41FA5}">
                      <a16:colId xmlns:a16="http://schemas.microsoft.com/office/drawing/2014/main" xmlns="" val="3468419491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fr-FR" i="0" dirty="0"/>
                        <a:t>Armature longitudinale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i="0" dirty="0"/>
                        <a:t>Etriers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i="0" dirty="0"/>
                        <a:t>Armature transversale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60396242"/>
                  </a:ext>
                </a:extLst>
              </a:tr>
              <a:tr h="3829756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97481747"/>
                  </a:ext>
                </a:extLst>
              </a:tr>
            </a:tbl>
          </a:graphicData>
        </a:graphic>
      </p:graphicFrame>
      <p:pic>
        <p:nvPicPr>
          <p:cNvPr id="8" name="Picture 2">
            <a:extLst>
              <a:ext uri="{FF2B5EF4-FFF2-40B4-BE49-F238E27FC236}">
                <a16:creationId xmlns:a16="http://schemas.microsoft.com/office/drawing/2014/main" xmlns="" id="{7D52CFF7-0C5B-0248-A5DC-61872AA8BAB2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 cstate="print"/>
          <a:srcRect t="581" r="12899" b="5895"/>
          <a:stretch/>
        </p:blipFill>
        <p:spPr bwMode="auto">
          <a:xfrm flipH="1">
            <a:off x="1050232" y="1116476"/>
            <a:ext cx="1137156" cy="3788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A5F40F2-6ED8-2F48-814F-9B3FC016A5DB}"/>
              </a:ext>
            </a:extLst>
          </p:cNvPr>
          <p:cNvSpPr/>
          <p:nvPr/>
        </p:nvSpPr>
        <p:spPr>
          <a:xfrm>
            <a:off x="1201271" y="1274590"/>
            <a:ext cx="687294" cy="3316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6F0FF87-1433-5046-9042-800B410AE53C}"/>
              </a:ext>
            </a:extLst>
          </p:cNvPr>
          <p:cNvSpPr txBox="1"/>
          <p:nvPr/>
        </p:nvSpPr>
        <p:spPr>
          <a:xfrm>
            <a:off x="2097447" y="4377674"/>
            <a:ext cx="1255472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H" sz="800" i="1" dirty="0"/>
              <a:t>8 </a:t>
            </a:r>
            <a:r>
              <a:rPr lang="el-GR" sz="800" i="1" dirty="0" err="1"/>
              <a:t>ϕ</a:t>
            </a:r>
            <a:r>
              <a:rPr lang="fr-CH" sz="800" i="1" dirty="0"/>
              <a:t>20 + 52 </a:t>
            </a:r>
            <a:r>
              <a:rPr lang="el-GR" sz="800" i="1" dirty="0" err="1"/>
              <a:t>ϕ</a:t>
            </a:r>
            <a:r>
              <a:rPr lang="fr-CH" sz="800" i="1" dirty="0"/>
              <a:t>16 + 8 </a:t>
            </a:r>
            <a:r>
              <a:rPr lang="el-GR" sz="800" i="1" dirty="0" err="1"/>
              <a:t>ϕ</a:t>
            </a:r>
            <a:r>
              <a:rPr lang="fr-CH" sz="800" i="1" dirty="0"/>
              <a:t>20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CE8555A-1AAD-EB41-A51B-25976D142DB3}"/>
              </a:ext>
            </a:extLst>
          </p:cNvPr>
          <p:cNvSpPr txBox="1"/>
          <p:nvPr/>
        </p:nvSpPr>
        <p:spPr>
          <a:xfrm>
            <a:off x="2097447" y="3528663"/>
            <a:ext cx="1255472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H" sz="800" i="1" dirty="0"/>
              <a:t>8 </a:t>
            </a:r>
            <a:r>
              <a:rPr lang="el-GR" sz="800" i="1" dirty="0" err="1"/>
              <a:t>ϕ</a:t>
            </a:r>
            <a:r>
              <a:rPr lang="fr-CH" sz="800" i="1" dirty="0"/>
              <a:t>20 + 52 </a:t>
            </a:r>
            <a:r>
              <a:rPr lang="el-GR" sz="800" i="1" dirty="0" err="1"/>
              <a:t>ϕ</a:t>
            </a:r>
            <a:r>
              <a:rPr lang="fr-CH" sz="800" i="1" dirty="0"/>
              <a:t>16 + 8 </a:t>
            </a:r>
            <a:r>
              <a:rPr lang="el-GR" sz="800" i="1" dirty="0" err="1"/>
              <a:t>ϕ</a:t>
            </a:r>
            <a:r>
              <a:rPr lang="fr-CH" sz="800" i="1" dirty="0"/>
              <a:t>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395B00C-47E5-1144-9305-642E35D57D54}"/>
              </a:ext>
            </a:extLst>
          </p:cNvPr>
          <p:cNvSpPr txBox="1"/>
          <p:nvPr/>
        </p:nvSpPr>
        <p:spPr>
          <a:xfrm>
            <a:off x="2097447" y="2902766"/>
            <a:ext cx="1255472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H" sz="800" i="1" dirty="0"/>
              <a:t>8 </a:t>
            </a:r>
            <a:r>
              <a:rPr lang="el-GR" sz="800" i="1" dirty="0" err="1"/>
              <a:t>ϕ</a:t>
            </a:r>
            <a:r>
              <a:rPr lang="fr-CH" sz="800" i="1" dirty="0"/>
              <a:t>20 + 52 </a:t>
            </a:r>
            <a:r>
              <a:rPr lang="el-GR" sz="800" i="1" dirty="0" err="1"/>
              <a:t>ϕ</a:t>
            </a:r>
            <a:r>
              <a:rPr lang="fr-CH" sz="800" i="1" dirty="0"/>
              <a:t>14 + 8 </a:t>
            </a:r>
            <a:r>
              <a:rPr lang="el-GR" sz="800" i="1" dirty="0" err="1"/>
              <a:t>ϕ</a:t>
            </a:r>
            <a:r>
              <a:rPr lang="fr-CH" sz="800" i="1" dirty="0"/>
              <a:t>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5A6444F-3CC7-164E-9C94-63EE6DD6F7D6}"/>
              </a:ext>
            </a:extLst>
          </p:cNvPr>
          <p:cNvSpPr txBox="1"/>
          <p:nvPr/>
        </p:nvSpPr>
        <p:spPr>
          <a:xfrm>
            <a:off x="2097447" y="2317172"/>
            <a:ext cx="1255472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H" sz="800" i="1" dirty="0"/>
              <a:t>8 </a:t>
            </a:r>
            <a:r>
              <a:rPr lang="el-GR" sz="800" i="1" dirty="0" err="1"/>
              <a:t>ϕ</a:t>
            </a:r>
            <a:r>
              <a:rPr lang="fr-CH" sz="800" i="1" dirty="0"/>
              <a:t>20 + 52 </a:t>
            </a:r>
            <a:r>
              <a:rPr lang="el-GR" sz="800" i="1" dirty="0" err="1"/>
              <a:t>ϕ</a:t>
            </a:r>
            <a:r>
              <a:rPr lang="fr-CH" sz="800" i="1" dirty="0"/>
              <a:t>14 + 8 </a:t>
            </a:r>
            <a:r>
              <a:rPr lang="el-GR" sz="800" i="1" dirty="0" err="1"/>
              <a:t>ϕ</a:t>
            </a:r>
            <a:r>
              <a:rPr lang="fr-CH" sz="800" i="1" dirty="0"/>
              <a:t>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B91EDEA-2683-9A40-9916-E984AA28E0A0}"/>
              </a:ext>
            </a:extLst>
          </p:cNvPr>
          <p:cNvSpPr txBox="1"/>
          <p:nvPr/>
        </p:nvSpPr>
        <p:spPr>
          <a:xfrm>
            <a:off x="2097447" y="1759657"/>
            <a:ext cx="1255472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H" sz="800" i="1" dirty="0"/>
              <a:t>8 </a:t>
            </a:r>
            <a:r>
              <a:rPr lang="el-GR" sz="800" i="1" dirty="0" err="1"/>
              <a:t>ϕ</a:t>
            </a:r>
            <a:r>
              <a:rPr lang="fr-CH" sz="800" i="1" dirty="0"/>
              <a:t>16 + 52 </a:t>
            </a:r>
            <a:r>
              <a:rPr lang="el-GR" sz="800" i="1" dirty="0" err="1"/>
              <a:t>ϕ</a:t>
            </a:r>
            <a:r>
              <a:rPr lang="fr-CH" sz="800" i="1" dirty="0"/>
              <a:t>12 + 8 </a:t>
            </a:r>
            <a:r>
              <a:rPr lang="el-GR" sz="800" i="1" dirty="0" err="1"/>
              <a:t>ϕ</a:t>
            </a:r>
            <a:r>
              <a:rPr lang="fr-CH" sz="800" i="1" dirty="0"/>
              <a:t>16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4B93533-FEAF-7547-90A4-FD0A222C4A51}"/>
              </a:ext>
            </a:extLst>
          </p:cNvPr>
          <p:cNvSpPr txBox="1"/>
          <p:nvPr/>
        </p:nvSpPr>
        <p:spPr>
          <a:xfrm>
            <a:off x="2097447" y="1274590"/>
            <a:ext cx="1255472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H" sz="800" i="1" dirty="0"/>
              <a:t>8 </a:t>
            </a:r>
            <a:r>
              <a:rPr lang="el-GR" sz="800" i="1" dirty="0" err="1"/>
              <a:t>ϕ</a:t>
            </a:r>
            <a:r>
              <a:rPr lang="fr-CH" sz="800" i="1" dirty="0"/>
              <a:t>16 + 52 </a:t>
            </a:r>
            <a:r>
              <a:rPr lang="el-GR" sz="800" dirty="0" err="1"/>
              <a:t>ϕ</a:t>
            </a:r>
            <a:r>
              <a:rPr lang="fr-CH" sz="800" i="1" dirty="0"/>
              <a:t>12 + 8</a:t>
            </a:r>
            <a:r>
              <a:rPr lang="el-GR" sz="800" dirty="0" err="1"/>
              <a:t>ϕ</a:t>
            </a:r>
            <a:r>
              <a:rPr lang="fr-CH" sz="800" i="1" dirty="0"/>
              <a:t>16</a:t>
            </a:r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xmlns="" id="{10AE8D47-6721-514B-8A77-6A51C9505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64572" y="3749923"/>
            <a:ext cx="1806967" cy="1086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xmlns="" id="{F65FB775-4580-244D-939A-FD968D9B2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09274" y="2532616"/>
            <a:ext cx="1640814" cy="958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5">
            <a:extLst>
              <a:ext uri="{FF2B5EF4-FFF2-40B4-BE49-F238E27FC236}">
                <a16:creationId xmlns:a16="http://schemas.microsoft.com/office/drawing/2014/main" xmlns="" id="{4F7E311E-C140-AE43-96A2-27C5FF01D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87398" y="1353803"/>
            <a:ext cx="1525507" cy="721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0DF71726-C989-124D-A7E2-464556358801}"/>
              </a:ext>
            </a:extLst>
          </p:cNvPr>
          <p:cNvCxnSpPr>
            <a:cxnSpLocks/>
          </p:cNvCxnSpPr>
          <p:nvPr/>
        </p:nvCxnSpPr>
        <p:spPr>
          <a:xfrm>
            <a:off x="3631096" y="1203785"/>
            <a:ext cx="0" cy="89701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D2D8A92A-990E-DF4A-A1B1-9E146291AB1F}"/>
              </a:ext>
            </a:extLst>
          </p:cNvPr>
          <p:cNvCxnSpPr>
            <a:cxnSpLocks/>
          </p:cNvCxnSpPr>
          <p:nvPr/>
        </p:nvCxnSpPr>
        <p:spPr>
          <a:xfrm>
            <a:off x="3631096" y="2123241"/>
            <a:ext cx="0" cy="19319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873A80E8-0394-6A41-812A-F7AEE2218A2F}"/>
              </a:ext>
            </a:extLst>
          </p:cNvPr>
          <p:cNvCxnSpPr>
            <a:cxnSpLocks/>
          </p:cNvCxnSpPr>
          <p:nvPr/>
        </p:nvCxnSpPr>
        <p:spPr>
          <a:xfrm>
            <a:off x="3631096" y="4089132"/>
            <a:ext cx="0" cy="72140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D06F5D7E-659E-8D48-B6C0-C0C216B3FE4F}"/>
              </a:ext>
            </a:extLst>
          </p:cNvPr>
          <p:cNvCxnSpPr>
            <a:cxnSpLocks/>
          </p:cNvCxnSpPr>
          <p:nvPr/>
        </p:nvCxnSpPr>
        <p:spPr>
          <a:xfrm>
            <a:off x="6215270" y="1203785"/>
            <a:ext cx="0" cy="159374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535D8DE9-87E5-6E48-9F13-D91050AE6A48}"/>
              </a:ext>
            </a:extLst>
          </p:cNvPr>
          <p:cNvCxnSpPr>
            <a:cxnSpLocks/>
          </p:cNvCxnSpPr>
          <p:nvPr/>
        </p:nvCxnSpPr>
        <p:spPr>
          <a:xfrm>
            <a:off x="6215270" y="2839513"/>
            <a:ext cx="0" cy="197102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6">
            <a:extLst>
              <a:ext uri="{FF2B5EF4-FFF2-40B4-BE49-F238E27FC236}">
                <a16:creationId xmlns:a16="http://schemas.microsoft.com/office/drawing/2014/main" xmlns="" id="{F532208C-C140-3248-B205-13C9CEC3E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flipV="1">
            <a:off x="6336721" y="1830652"/>
            <a:ext cx="2086728" cy="244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xmlns="" id="{A301C69E-60EC-0542-B638-4BB86B3DE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flipV="1">
            <a:off x="6336721" y="3702902"/>
            <a:ext cx="2086728" cy="244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681C5E25-87CD-C844-A0EA-756CD17A93A6}"/>
              </a:ext>
            </a:extLst>
          </p:cNvPr>
          <p:cNvSpPr txBox="1"/>
          <p:nvPr/>
        </p:nvSpPr>
        <p:spPr>
          <a:xfrm>
            <a:off x="6907472" y="1622549"/>
            <a:ext cx="949299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H" sz="800" i="1" dirty="0"/>
              <a:t>2 </a:t>
            </a:r>
            <a:r>
              <a:rPr lang="el-GR" sz="800" i="1" dirty="0" err="1"/>
              <a:t>ϕ</a:t>
            </a:r>
            <a:r>
              <a:rPr lang="fr-CH" sz="800" i="1" dirty="0"/>
              <a:t>12 </a:t>
            </a:r>
            <a:r>
              <a:rPr lang="fr-FR" sz="800" i="1" dirty="0"/>
              <a:t>@200 mm</a:t>
            </a:r>
            <a:endParaRPr lang="fr-CH" sz="800" i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1FFCB776-6FC1-0840-92B9-2E5C31E27885}"/>
              </a:ext>
            </a:extLst>
          </p:cNvPr>
          <p:cNvSpPr txBox="1"/>
          <p:nvPr/>
        </p:nvSpPr>
        <p:spPr>
          <a:xfrm>
            <a:off x="6907472" y="3491495"/>
            <a:ext cx="949299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H" sz="800" i="1" dirty="0"/>
              <a:t>2 </a:t>
            </a:r>
            <a:r>
              <a:rPr lang="el-GR" sz="800" i="1" dirty="0" err="1"/>
              <a:t>ϕ</a:t>
            </a:r>
            <a:r>
              <a:rPr lang="fr-CH" sz="800" i="1" dirty="0"/>
              <a:t>14 </a:t>
            </a:r>
            <a:r>
              <a:rPr lang="fr-FR" sz="800" i="1" dirty="0"/>
              <a:t>@200 mm</a:t>
            </a:r>
            <a:endParaRPr lang="fr-CH" sz="800" i="1" dirty="0"/>
          </a:p>
        </p:txBody>
      </p:sp>
    </p:spTree>
    <p:extLst>
      <p:ext uri="{BB962C8B-B14F-4D97-AF65-F5344CB8AC3E}">
        <p14:creationId xmlns:p14="http://schemas.microsoft.com/office/powerpoint/2010/main" val="172008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D81DFD61-26DE-1346-8139-0086E41E1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914400"/>
            <a:ext cx="7726363" cy="4036060"/>
          </a:xfrm>
        </p:spPr>
        <p:txBody>
          <a:bodyPr>
            <a:normAutofit fontScale="92500" lnSpcReduction="10000"/>
          </a:bodyPr>
          <a:lstStyle/>
          <a:p>
            <a:r>
              <a:rPr lang="fr-CH" dirty="0"/>
              <a:t>Forme incurvée de l’axe d’une poutre fléchie</a:t>
            </a:r>
          </a:p>
          <a:p>
            <a:r>
              <a:rPr lang="fr-CH" dirty="0"/>
              <a:t>Relation entre moment et courbure:</a:t>
            </a:r>
          </a:p>
          <a:p>
            <a:endParaRPr lang="fr-CH" dirty="0"/>
          </a:p>
          <a:p>
            <a:endParaRPr lang="fr-CH" dirty="0"/>
          </a:p>
          <a:p>
            <a:endParaRPr lang="fr-CH" dirty="0"/>
          </a:p>
          <a:p>
            <a:endParaRPr lang="fr-CH" dirty="0"/>
          </a:p>
          <a:p>
            <a:pPr marL="0" indent="0">
              <a:buNone/>
            </a:pPr>
            <a:endParaRPr lang="fr-CH" dirty="0"/>
          </a:p>
          <a:p>
            <a:endParaRPr lang="fr-CH" dirty="0"/>
          </a:p>
          <a:p>
            <a:r>
              <a:rPr lang="fr-CH" dirty="0"/>
              <a:t>Pour l’instant seulement tracé intuitif (équations décrites au 3</a:t>
            </a:r>
            <a:r>
              <a:rPr lang="fr-CH" baseline="30000" dirty="0"/>
              <a:t>ème</a:t>
            </a:r>
            <a:r>
              <a:rPr lang="fr-CH" dirty="0"/>
              <a:t> semestre)</a:t>
            </a:r>
          </a:p>
          <a:p>
            <a:r>
              <a:rPr lang="fr-CH" dirty="0"/>
              <a:t>Souvent, les déformations à cause de l’effort tranchant et de l’effort axial sont beaucoup plus petites que les déformations à cause du moment de flexion </a:t>
            </a:r>
          </a:p>
          <a:p>
            <a:pPr lvl="1"/>
            <a:r>
              <a:rPr lang="fr-CH" dirty="0">
                <a:sym typeface="Wingdings" pitchFamily="2" charset="2"/>
              </a:rPr>
              <a:t>Elles sont négligées ici</a:t>
            </a:r>
          </a:p>
          <a:p>
            <a:pPr lvl="1"/>
            <a:r>
              <a:rPr lang="fr-CH" dirty="0">
                <a:sym typeface="Wingdings" pitchFamily="2" charset="2"/>
              </a:rPr>
              <a:t>La déformée qu’on trace est donc seulement une fonction du moment de flexion</a:t>
            </a:r>
            <a:endParaRPr lang="fr-CH" dirty="0"/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81B449EF-039B-3944-BCCE-DBE9F6C7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Déformée (en flexion)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91F259F-1EE5-364C-84EA-661D08F88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CFA01C4-D75C-8F4F-B2C6-6C3BDA3B3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66067A7-C92D-2246-90B2-88CC573C6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</a:t>
            </a:fld>
            <a:endParaRPr lang="fr-FR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xmlns="" id="{9994156B-B8DB-DF40-BC26-538A8CF794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939095"/>
              </p:ext>
            </p:extLst>
          </p:nvPr>
        </p:nvGraphicFramePr>
        <p:xfrm>
          <a:off x="1524000" y="1659994"/>
          <a:ext cx="6096000" cy="15023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xmlns="" val="333161657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xmlns="" val="3380901287"/>
                    </a:ext>
                  </a:extLst>
                </a:gridCol>
              </a:tblGrid>
              <a:tr h="1057656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35052939"/>
                  </a:ext>
                </a:extLst>
              </a:tr>
              <a:tr h="4446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400" b="0" i="1" dirty="0">
                          <a:sym typeface="Wingdings" pitchFamily="2" charset="2"/>
                        </a:rPr>
                        <a:t>fibre inférieure est tendue</a:t>
                      </a:r>
                      <a:endParaRPr lang="fr-CH" sz="1400" b="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400" b="0" i="1" dirty="0">
                          <a:sym typeface="Wingdings" pitchFamily="2" charset="2"/>
                        </a:rPr>
                        <a:t>fibre supérieure est tendue</a:t>
                      </a:r>
                      <a:endParaRPr lang="fr-CH" sz="1400" b="0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95155358"/>
                  </a:ext>
                </a:extLst>
              </a:tr>
            </a:tbl>
          </a:graphicData>
        </a:graphic>
      </p:graphicFrame>
      <p:pic>
        <p:nvPicPr>
          <p:cNvPr id="8" name="Picture 3">
            <a:extLst>
              <a:ext uri="{FF2B5EF4-FFF2-40B4-BE49-F238E27FC236}">
                <a16:creationId xmlns:a16="http://schemas.microsoft.com/office/drawing/2014/main" xmlns="" id="{052642FE-4A07-6E4A-90E0-A9543E72A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158" y="1739503"/>
            <a:ext cx="1409700" cy="939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xmlns="" id="{AD46F2DA-300C-5E43-9D88-18416717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954" y="1679044"/>
            <a:ext cx="1360069" cy="994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644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Exemple de déformée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695097"/>
            <a:ext cx="7726363" cy="3386772"/>
          </a:xfrm>
        </p:spPr>
        <p:txBody>
          <a:bodyPr/>
          <a:lstStyle/>
          <a:p>
            <a:pPr marL="0" indent="0">
              <a:buNone/>
            </a:pPr>
            <a:r>
              <a:rPr lang="fr-CH" dirty="0"/>
              <a:t>Portiques à trois articulations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8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9</a:t>
            </a: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676" y="1093423"/>
            <a:ext cx="2589806" cy="204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109" y="1501555"/>
            <a:ext cx="1744826" cy="1141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99"/>
          <a:stretch/>
        </p:blipFill>
        <p:spPr bwMode="auto">
          <a:xfrm>
            <a:off x="1763688" y="3477108"/>
            <a:ext cx="1107982" cy="1141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109" y="3504663"/>
            <a:ext cx="1744826" cy="1141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66"/>
          <a:stretch/>
        </p:blipFill>
        <p:spPr bwMode="auto">
          <a:xfrm>
            <a:off x="3275856" y="3651870"/>
            <a:ext cx="642684" cy="1141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Content Placeholder 1">
            <a:extLst>
              <a:ext uri="{FF2B5EF4-FFF2-40B4-BE49-F238E27FC236}">
                <a16:creationId xmlns:a16="http://schemas.microsoft.com/office/drawing/2014/main" xmlns="" id="{01553735-510F-284D-A8D2-1CF3A048EAC8}"/>
              </a:ext>
            </a:extLst>
          </p:cNvPr>
          <p:cNvSpPr txBox="1">
            <a:spLocks/>
          </p:cNvSpPr>
          <p:nvPr/>
        </p:nvSpPr>
        <p:spPr>
          <a:xfrm>
            <a:off x="4412778" y="3138128"/>
            <a:ext cx="2428875" cy="39846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lang="fr-FR" sz="1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 err="1"/>
              <a:t>Déformée</a:t>
            </a:r>
            <a:r>
              <a:rPr lang="en-GB" sz="1400" dirty="0"/>
              <a:t>:</a:t>
            </a: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xmlns="" id="{01553735-510F-284D-A8D2-1CF3A048EAC8}"/>
              </a:ext>
            </a:extLst>
          </p:cNvPr>
          <p:cNvSpPr txBox="1">
            <a:spLocks/>
          </p:cNvSpPr>
          <p:nvPr/>
        </p:nvSpPr>
        <p:spPr>
          <a:xfrm>
            <a:off x="4412778" y="1160959"/>
            <a:ext cx="2428875" cy="39846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lang="fr-FR" sz="1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 smtClean="0"/>
              <a:t>M:</a:t>
            </a:r>
            <a:endParaRPr lang="en-GB" sz="1400" dirty="0"/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xmlns="" id="{01553735-510F-284D-A8D2-1CF3A048EAC8}"/>
              </a:ext>
            </a:extLst>
          </p:cNvPr>
          <p:cNvSpPr txBox="1">
            <a:spLocks/>
          </p:cNvSpPr>
          <p:nvPr/>
        </p:nvSpPr>
        <p:spPr>
          <a:xfrm>
            <a:off x="457911" y="3139161"/>
            <a:ext cx="1070446" cy="398462"/>
          </a:xfrm>
          <a:prstGeom prst="rect">
            <a:avLst/>
          </a:prstGeom>
        </p:spPr>
        <p:txBody>
          <a:bodyPr vert="horz" lIns="18000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lang="fr-FR" sz="1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 smtClean="0"/>
              <a:t>Corps </a:t>
            </a:r>
            <a:r>
              <a:rPr lang="en-GB" sz="1400" dirty="0" err="1" smtClean="0"/>
              <a:t>isolé</a:t>
            </a:r>
            <a:r>
              <a:rPr lang="en-GB" sz="1400" dirty="0" smtClean="0"/>
              <a:t>: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54526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CFBA83F5-EC81-964C-B48A-E68512288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718718"/>
            <a:ext cx="7726363" cy="3386772"/>
          </a:xfrm>
        </p:spPr>
        <p:txBody>
          <a:bodyPr/>
          <a:lstStyle/>
          <a:p>
            <a:r>
              <a:rPr lang="fr-CH" dirty="0"/>
              <a:t>Suite de poutres droites réunies entre elles bout à bout par des articulations</a:t>
            </a:r>
          </a:p>
          <a:p>
            <a:r>
              <a:rPr lang="fr-CH" dirty="0"/>
              <a:t>Supportées par un système d’appuis qui rend la poutre cantilever isostatique quant à ses appuis et ses liaisons</a:t>
            </a:r>
          </a:p>
          <a:p>
            <a:r>
              <a:rPr lang="fr-CH" dirty="0"/>
              <a:t>A noter:</a:t>
            </a:r>
          </a:p>
          <a:p>
            <a:pPr lvl="1"/>
            <a:r>
              <a:rPr lang="fr-CH" dirty="0"/>
              <a:t>Le moment est zéro aux articulations </a:t>
            </a:r>
          </a:p>
          <a:p>
            <a:pPr lvl="1"/>
            <a:r>
              <a:rPr lang="fr-CH" dirty="0"/>
              <a:t>La poutre cantilever peut être interprétée comme un empilage de poutres simples: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66C6C04A-C31B-F24D-8433-49ADB8813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Poutres cantilever (ou poutres Gerber)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DAF2841-068B-C544-A5DF-BC400D3AE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9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62CF08B-6499-274F-BC08-76E601205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DFA8A57-B86C-274C-8C8D-A00D12E3D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6C7500E-2974-DB46-A56D-956DD14A4D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90" y="2844569"/>
            <a:ext cx="6648375" cy="154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84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FC127AB4946248A5685C1F92D54FFE" ma:contentTypeVersion="0" ma:contentTypeDescription="Crée un document." ma:contentTypeScope="" ma:versionID="ef3ff242486930b75c69099c0dd02c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6205E9-12FC-4D6C-B0C7-1E9025EEB15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48A6C70-7FF5-480A-B09B-7D0A19B2F431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F8CE09B-89B1-4B5D-BED2-87C84F0777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539</TotalTime>
  <Words>1971</Words>
  <Application>Microsoft Office PowerPoint</Application>
  <PresentationFormat>On-screen Show (16:9)</PresentationFormat>
  <Paragraphs>522</Paragraphs>
  <Slides>57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Arial</vt:lpstr>
      <vt:lpstr>Cambria Math</vt:lpstr>
      <vt:lpstr>Franklin Gothic Demi Cond</vt:lpstr>
      <vt:lpstr>Roboto Black</vt:lpstr>
      <vt:lpstr>Symbol</vt:lpstr>
      <vt:lpstr>Times New Roman</vt:lpstr>
      <vt:lpstr>Wingdings</vt:lpstr>
      <vt:lpstr>Thème Office</vt:lpstr>
      <vt:lpstr>Equation</vt:lpstr>
      <vt:lpstr>Dimensionnement, déformée et poutres cantilever</vt:lpstr>
      <vt:lpstr>Objectif du cours</vt:lpstr>
      <vt:lpstr>Contenu du cours</vt:lpstr>
      <vt:lpstr>L’utilisation des diagrammes NVM pour le dimensionnement des éléments structuraux</vt:lpstr>
      <vt:lpstr>Dimensionnement d’un refend en béton armé</vt:lpstr>
      <vt:lpstr>Dimensionnement d’un refend (suite)</vt:lpstr>
      <vt:lpstr>Déformée (en flexion)</vt:lpstr>
      <vt:lpstr>Exemple de déformée</vt:lpstr>
      <vt:lpstr>Poutres cantilever (ou poutres Gerber)</vt:lpstr>
      <vt:lpstr>Exemple 1: Poutre cantilever avec une charge concentrée</vt:lpstr>
      <vt:lpstr>Exemple 2: Poutre cantilever avec une charge concentrée</vt:lpstr>
      <vt:lpstr>Exemple 2 (brouillon)</vt:lpstr>
      <vt:lpstr>Exemple 3: Poutre cantilever avec une charge distribuée et une charge concentrée</vt:lpstr>
      <vt:lpstr>Exemple 3 (brouillon)</vt:lpstr>
      <vt:lpstr>Exemple 4: Poutre cantilever avec deux moments concentrés</vt:lpstr>
      <vt:lpstr>Exemple 4 (brouillon)</vt:lpstr>
      <vt:lpstr>Règles pour esquisser la déformée</vt:lpstr>
      <vt:lpstr>PowerPoint Presentation</vt:lpstr>
      <vt:lpstr>Chapitres à étudier dans le TGC 1</vt:lpstr>
      <vt:lpstr>Références</vt:lpstr>
      <vt:lpstr>Isostaticité des structures composées</vt:lpstr>
      <vt:lpstr>Isostaticité des structures composées </vt:lpstr>
      <vt:lpstr>Exemple 1: Isostaticité des structures composées</vt:lpstr>
      <vt:lpstr>Exemple 1: Isostaticité des structures composées (suite)</vt:lpstr>
      <vt:lpstr>Exemple 2: Isostaticité des structures composées</vt:lpstr>
      <vt:lpstr>Exemple 3: Structures composées avec poutres en treillis  </vt:lpstr>
      <vt:lpstr>Exemple 3: Structures composées avec poutres en treillis  </vt:lpstr>
      <vt:lpstr>Exemple 3: Structures composées avec poutres en treillis  </vt:lpstr>
      <vt:lpstr>Isostaticité des structures composées</vt:lpstr>
      <vt:lpstr>Exemple (ex. 8.10.1 (i))</vt:lpstr>
      <vt:lpstr>PowerPoint Presentation</vt:lpstr>
      <vt:lpstr>Déformée, poutres cantilever et portiques</vt:lpstr>
      <vt:lpstr>Déformée, poutres cantilever et portiques</vt:lpstr>
      <vt:lpstr>Déformée, poutres cantilever et portiques</vt:lpstr>
      <vt:lpstr>PowerPoint Presentation</vt:lpstr>
      <vt:lpstr>PowerPoint Presentation</vt:lpstr>
      <vt:lpstr>PowerPoint Presentation</vt:lpstr>
      <vt:lpstr>Poutres cantilever, arcs et portiques</vt:lpstr>
      <vt:lpstr>Poutres cantilever, arcs et portiques</vt:lpstr>
      <vt:lpstr>Poutres cantilever, arcs et portiques</vt:lpstr>
      <vt:lpstr>Poutres cantilever, arcs et portiques</vt:lpstr>
      <vt:lpstr>Poutres cantilever, arcs et portiques</vt:lpstr>
      <vt:lpstr>Poutres cantilever, arcs et portiques</vt:lpstr>
      <vt:lpstr>Poutres cantilever, arcs et portiques</vt:lpstr>
      <vt:lpstr>Poutres cantilever, arcs et portiques</vt:lpstr>
      <vt:lpstr>Poutres: Diagrammes NVM</vt:lpstr>
      <vt:lpstr>Poutres: Diagrammes NVM</vt:lpstr>
      <vt:lpstr>Poutres: Diagrammes NVM</vt:lpstr>
      <vt:lpstr>Poutres: Diagrammes NVM</vt:lpstr>
      <vt:lpstr>Poutres: Diagrammes NVM</vt:lpstr>
      <vt:lpstr>Poutres: Diagrammes NVM</vt:lpstr>
      <vt:lpstr>Poutres: Diagrammes NVM</vt:lpstr>
      <vt:lpstr>Poutres: Diagrammes NVM</vt:lpstr>
      <vt:lpstr>Poutres: Diagrammes NVM</vt:lpstr>
      <vt:lpstr>Poutres: Diagrammes NVM</vt:lpstr>
      <vt:lpstr>Exemple de déformée</vt:lpstr>
      <vt:lpstr>Exemple de déformée (brouillon)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lastModifiedBy>Beyer Katrin</cp:lastModifiedBy>
  <cp:revision>74</cp:revision>
  <cp:lastPrinted>2022-04-25T17:47:11Z</cp:lastPrinted>
  <dcterms:created xsi:type="dcterms:W3CDTF">2019-04-02T06:24:35Z</dcterms:created>
  <dcterms:modified xsi:type="dcterms:W3CDTF">2022-04-26T05:25:04Z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0x0101001BFC127AB4946248A5685C1F92D54FFE</vt:lpwstr>
  </property>
</Properties>
</file>